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7"/>
  </p:notesMasterIdLst>
  <p:sldIdLst>
    <p:sldId id="269" r:id="rId5"/>
    <p:sldId id="270" r:id="rId6"/>
    <p:sldId id="347" r:id="rId7"/>
    <p:sldId id="348" r:id="rId8"/>
    <p:sldId id="406" r:id="rId9"/>
    <p:sldId id="402" r:id="rId10"/>
    <p:sldId id="403" r:id="rId11"/>
    <p:sldId id="404" r:id="rId12"/>
    <p:sldId id="405" r:id="rId13"/>
    <p:sldId id="346" r:id="rId14"/>
    <p:sldId id="384" r:id="rId15"/>
    <p:sldId id="407" r:id="rId16"/>
    <p:sldId id="408" r:id="rId17"/>
    <p:sldId id="385" r:id="rId18"/>
    <p:sldId id="355" r:id="rId19"/>
    <p:sldId id="409" r:id="rId20"/>
    <p:sldId id="352" r:id="rId21"/>
    <p:sldId id="342" r:id="rId22"/>
    <p:sldId id="386" r:id="rId23"/>
    <p:sldId id="356" r:id="rId24"/>
    <p:sldId id="357" r:id="rId25"/>
    <p:sldId id="410" r:id="rId26"/>
    <p:sldId id="358" r:id="rId27"/>
    <p:sldId id="412" r:id="rId28"/>
    <p:sldId id="413" r:id="rId29"/>
    <p:sldId id="417" r:id="rId30"/>
    <p:sldId id="332" r:id="rId31"/>
    <p:sldId id="343" r:id="rId32"/>
    <p:sldId id="388" r:id="rId33"/>
    <p:sldId id="415" r:id="rId34"/>
    <p:sldId id="359" r:id="rId35"/>
    <p:sldId id="389" r:id="rId36"/>
    <p:sldId id="416" r:id="rId37"/>
    <p:sldId id="383" r:id="rId38"/>
    <p:sldId id="418" r:id="rId39"/>
    <p:sldId id="419" r:id="rId40"/>
    <p:sldId id="420" r:id="rId41"/>
    <p:sldId id="392" r:id="rId42"/>
    <p:sldId id="421" r:id="rId43"/>
    <p:sldId id="370" r:id="rId44"/>
    <p:sldId id="399" r:id="rId45"/>
    <p:sldId id="422" r:id="rId46"/>
    <p:sldId id="423" r:id="rId47"/>
    <p:sldId id="424" r:id="rId48"/>
    <p:sldId id="380" r:id="rId49"/>
    <p:sldId id="425" r:id="rId50"/>
    <p:sldId id="400" r:id="rId51"/>
    <p:sldId id="426" r:id="rId52"/>
    <p:sldId id="338" r:id="rId53"/>
    <p:sldId id="344" r:id="rId54"/>
    <p:sldId id="401" r:id="rId55"/>
    <p:sldId id="341"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F3B"/>
    <a:srgbClr val="1E4783"/>
    <a:srgbClr val="E88621"/>
    <a:srgbClr val="FAFAFA"/>
    <a:srgbClr val="FFFFFF"/>
    <a:srgbClr val="F8D7CD"/>
    <a:srgbClr val="1A8753"/>
    <a:srgbClr val="CFD5EA"/>
    <a:srgbClr val="E84141"/>
    <a:srgbClr val="E9EB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878CEC-985D-4F0A-9CAA-94192DE26DA6}" v="4" dt="2022-08-10T11:54:19.770"/>
    <p1510:client id="{6B3C0267-88B6-423E-92BE-AE1184E83BA9}" v="4" dt="2022-08-19T02:13:06.734"/>
    <p1510:client id="{8F5E8377-C937-42DD-B7B9-D494610CBBB7}" v="40" dt="2022-08-01T20:42:55.916"/>
  </p1510:revLst>
</p1510:revInfo>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06" autoAdjust="0"/>
    <p:restoredTop sz="96327"/>
  </p:normalViewPr>
  <p:slideViewPr>
    <p:cSldViewPr snapToGrid="0" snapToObjects="1">
      <p:cViewPr varScale="1">
        <p:scale>
          <a:sx n="171" d="100"/>
          <a:sy n="171" d="100"/>
        </p:scale>
        <p:origin x="1256" y="17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99" d="100"/>
          <a:sy n="99" d="100"/>
        </p:scale>
        <p:origin x="3064"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iscilla O'Connor" userId="S::priscilla.oconnor@folens.ie::d3b9681a-6783-45a0-a9cd-fbceb3f6df13" providerId="AD" clId="Web-{6B3C0267-88B6-423E-92BE-AE1184E83BA9}"/>
    <pc:docChg chg="modSld">
      <pc:chgData name="Priscilla O'Connor" userId="S::priscilla.oconnor@folens.ie::d3b9681a-6783-45a0-a9cd-fbceb3f6df13" providerId="AD" clId="Web-{6B3C0267-88B6-423E-92BE-AE1184E83BA9}" dt="2022-08-19T02:13:06.734" v="3" actId="20577"/>
      <pc:docMkLst>
        <pc:docMk/>
      </pc:docMkLst>
      <pc:sldChg chg="modSp">
        <pc:chgData name="Priscilla O'Connor" userId="S::priscilla.oconnor@folens.ie::d3b9681a-6783-45a0-a9cd-fbceb3f6df13" providerId="AD" clId="Web-{6B3C0267-88B6-423E-92BE-AE1184E83BA9}" dt="2022-08-19T02:12:49.718" v="1" actId="20577"/>
        <pc:sldMkLst>
          <pc:docMk/>
          <pc:sldMk cId="2207104464" sldId="359"/>
        </pc:sldMkLst>
        <pc:spChg chg="mod">
          <ac:chgData name="Priscilla O'Connor" userId="S::priscilla.oconnor@folens.ie::d3b9681a-6783-45a0-a9cd-fbceb3f6df13" providerId="AD" clId="Web-{6B3C0267-88B6-423E-92BE-AE1184E83BA9}" dt="2022-08-19T02:12:49.718" v="1" actId="20577"/>
          <ac:spMkLst>
            <pc:docMk/>
            <pc:sldMk cId="2207104464" sldId="359"/>
            <ac:spMk id="3" creationId="{EC0A58A4-69DE-C54D-978F-291A379DE7C9}"/>
          </ac:spMkLst>
        </pc:spChg>
      </pc:sldChg>
      <pc:sldChg chg="modSp">
        <pc:chgData name="Priscilla O'Connor" userId="S::priscilla.oconnor@folens.ie::d3b9681a-6783-45a0-a9cd-fbceb3f6df13" providerId="AD" clId="Web-{6B3C0267-88B6-423E-92BE-AE1184E83BA9}" dt="2022-08-19T02:13:06.734" v="3" actId="20577"/>
        <pc:sldMkLst>
          <pc:docMk/>
          <pc:sldMk cId="1537489620" sldId="389"/>
        </pc:sldMkLst>
        <pc:spChg chg="mod">
          <ac:chgData name="Priscilla O'Connor" userId="S::priscilla.oconnor@folens.ie::d3b9681a-6783-45a0-a9cd-fbceb3f6df13" providerId="AD" clId="Web-{6B3C0267-88B6-423E-92BE-AE1184E83BA9}" dt="2022-08-19T02:13:06.734" v="3" actId="20577"/>
          <ac:spMkLst>
            <pc:docMk/>
            <pc:sldMk cId="1537489620" sldId="389"/>
            <ac:spMk id="5" creationId="{C2DAEFD1-3E6A-EB43-90FF-558155A53300}"/>
          </ac:spMkLst>
        </pc:spChg>
      </pc:sldChg>
      <pc:sldChg chg="modSp">
        <pc:chgData name="Priscilla O'Connor" userId="S::priscilla.oconnor@folens.ie::d3b9681a-6783-45a0-a9cd-fbceb3f6df13" providerId="AD" clId="Web-{6B3C0267-88B6-423E-92BE-AE1184E83BA9}" dt="2022-08-19T02:12:10.091" v="0" actId="14100"/>
        <pc:sldMkLst>
          <pc:docMk/>
          <pc:sldMk cId="2604260928" sldId="408"/>
        </pc:sldMkLst>
        <pc:spChg chg="mod">
          <ac:chgData name="Priscilla O'Connor" userId="S::priscilla.oconnor@folens.ie::d3b9681a-6783-45a0-a9cd-fbceb3f6df13" providerId="AD" clId="Web-{6B3C0267-88B6-423E-92BE-AE1184E83BA9}" dt="2022-08-19T02:12:10.091" v="0" actId="14100"/>
          <ac:spMkLst>
            <pc:docMk/>
            <pc:sldMk cId="2604260928" sldId="408"/>
            <ac:spMk id="7" creationId="{C80F973B-0D08-2A42-9A83-D4BCC35D2B67}"/>
          </ac:spMkLst>
        </pc:spChg>
      </pc:sldChg>
      <pc:sldChg chg="modSp">
        <pc:chgData name="Priscilla O'Connor" userId="S::priscilla.oconnor@folens.ie::d3b9681a-6783-45a0-a9cd-fbceb3f6df13" providerId="AD" clId="Web-{6B3C0267-88B6-423E-92BE-AE1184E83BA9}" dt="2022-08-19T02:12:56.359" v="2" actId="20577"/>
        <pc:sldMkLst>
          <pc:docMk/>
          <pc:sldMk cId="3749781392" sldId="415"/>
        </pc:sldMkLst>
        <pc:spChg chg="mod">
          <ac:chgData name="Priscilla O'Connor" userId="S::priscilla.oconnor@folens.ie::d3b9681a-6783-45a0-a9cd-fbceb3f6df13" providerId="AD" clId="Web-{6B3C0267-88B6-423E-92BE-AE1184E83BA9}" dt="2022-08-19T02:12:56.359" v="2" actId="20577"/>
          <ac:spMkLst>
            <pc:docMk/>
            <pc:sldMk cId="3749781392" sldId="415"/>
            <ac:spMk id="3" creationId="{EC0A58A4-69DE-C54D-978F-291A379DE7C9}"/>
          </ac:spMkLst>
        </pc:spChg>
      </pc:sldChg>
    </pc:docChg>
  </pc:docChgLst>
  <pc:docChgLst>
    <pc:chgData name="Priscilla O'Connor" userId="d3b9681a-6783-45a0-a9cd-fbceb3f6df13" providerId="ADAL" clId="{19E5C1A0-9F44-45B5-968E-EDE516CAA5AD}"/>
    <pc:docChg chg="undo custSel modSld">
      <pc:chgData name="Priscilla O'Connor" userId="d3b9681a-6783-45a0-a9cd-fbceb3f6df13" providerId="ADAL" clId="{19E5C1A0-9F44-45B5-968E-EDE516CAA5AD}" dt="2022-07-15T02:14:58.749" v="174" actId="20577"/>
      <pc:docMkLst>
        <pc:docMk/>
      </pc:docMkLst>
      <pc:sldChg chg="modSp mod">
        <pc:chgData name="Priscilla O'Connor" userId="d3b9681a-6783-45a0-a9cd-fbceb3f6df13" providerId="ADAL" clId="{19E5C1A0-9F44-45B5-968E-EDE516CAA5AD}" dt="2022-07-15T02:06:41.588" v="49" actId="1036"/>
        <pc:sldMkLst>
          <pc:docMk/>
          <pc:sldMk cId="2614412116" sldId="332"/>
        </pc:sldMkLst>
        <pc:picChg chg="mod">
          <ac:chgData name="Priscilla O'Connor" userId="d3b9681a-6783-45a0-a9cd-fbceb3f6df13" providerId="ADAL" clId="{19E5C1A0-9F44-45B5-968E-EDE516CAA5AD}" dt="2022-07-15T02:06:41.588" v="49" actId="1036"/>
          <ac:picMkLst>
            <pc:docMk/>
            <pc:sldMk cId="2614412116" sldId="332"/>
            <ac:picMk id="10" creationId="{9C087D8D-03B1-394B-946E-23D1006B980F}"/>
          </ac:picMkLst>
        </pc:picChg>
      </pc:sldChg>
      <pc:sldChg chg="modSp mod">
        <pc:chgData name="Priscilla O'Connor" userId="d3b9681a-6783-45a0-a9cd-fbceb3f6df13" providerId="ADAL" clId="{19E5C1A0-9F44-45B5-968E-EDE516CAA5AD}" dt="2022-07-15T02:13:30.502" v="65" actId="1035"/>
        <pc:sldMkLst>
          <pc:docMk/>
          <pc:sldMk cId="2445181924" sldId="338"/>
        </pc:sldMkLst>
        <pc:picChg chg="mod">
          <ac:chgData name="Priscilla O'Connor" userId="d3b9681a-6783-45a0-a9cd-fbceb3f6df13" providerId="ADAL" clId="{19E5C1A0-9F44-45B5-968E-EDE516CAA5AD}" dt="2022-07-15T02:13:30.502" v="65" actId="1035"/>
          <ac:picMkLst>
            <pc:docMk/>
            <pc:sldMk cId="2445181924" sldId="338"/>
            <ac:picMk id="7" creationId="{A220DB28-F8AD-3A4E-8E2E-D2CF95AF4967}"/>
          </ac:picMkLst>
        </pc:picChg>
      </pc:sldChg>
      <pc:sldChg chg="modSp mod">
        <pc:chgData name="Priscilla O'Connor" userId="d3b9681a-6783-45a0-a9cd-fbceb3f6df13" providerId="ADAL" clId="{19E5C1A0-9F44-45B5-968E-EDE516CAA5AD}" dt="2022-07-15T02:06:26.371" v="40" actId="1036"/>
        <pc:sldMkLst>
          <pc:docMk/>
          <pc:sldMk cId="803619056" sldId="352"/>
        </pc:sldMkLst>
        <pc:picChg chg="mod">
          <ac:chgData name="Priscilla O'Connor" userId="d3b9681a-6783-45a0-a9cd-fbceb3f6df13" providerId="ADAL" clId="{19E5C1A0-9F44-45B5-968E-EDE516CAA5AD}" dt="2022-07-15T02:06:26.371" v="40" actId="1036"/>
          <ac:picMkLst>
            <pc:docMk/>
            <pc:sldMk cId="803619056" sldId="352"/>
            <ac:picMk id="13" creationId="{84480668-496E-4F3A-8EA1-5F3BF6605F52}"/>
          </ac:picMkLst>
        </pc:picChg>
      </pc:sldChg>
      <pc:sldChg chg="addSp delSp modSp mod">
        <pc:chgData name="Priscilla O'Connor" userId="d3b9681a-6783-45a0-a9cd-fbceb3f6df13" providerId="ADAL" clId="{19E5C1A0-9F44-45B5-968E-EDE516CAA5AD}" dt="2022-07-15T02:06:08.323" v="34" actId="1076"/>
        <pc:sldMkLst>
          <pc:docMk/>
          <pc:sldMk cId="1409023817" sldId="355"/>
        </pc:sldMkLst>
        <pc:spChg chg="mod">
          <ac:chgData name="Priscilla O'Connor" userId="d3b9681a-6783-45a0-a9cd-fbceb3f6df13" providerId="ADAL" clId="{19E5C1A0-9F44-45B5-968E-EDE516CAA5AD}" dt="2022-07-15T01:53:22.449" v="17" actId="1076"/>
          <ac:spMkLst>
            <pc:docMk/>
            <pc:sldMk cId="1409023817" sldId="355"/>
            <ac:spMk id="5" creationId="{412CECF2-107D-0E40-8110-9C72C3D26CE0}"/>
          </ac:spMkLst>
        </pc:spChg>
        <pc:picChg chg="del">
          <ac:chgData name="Priscilla O'Connor" userId="d3b9681a-6783-45a0-a9cd-fbceb3f6df13" providerId="ADAL" clId="{19E5C1A0-9F44-45B5-968E-EDE516CAA5AD}" dt="2022-07-15T02:05:26.954" v="21" actId="478"/>
          <ac:picMkLst>
            <pc:docMk/>
            <pc:sldMk cId="1409023817" sldId="355"/>
            <ac:picMk id="6" creationId="{E055D8AF-2700-5F49-993C-867C48A83535}"/>
          </ac:picMkLst>
        </pc:picChg>
        <pc:picChg chg="del">
          <ac:chgData name="Priscilla O'Connor" userId="d3b9681a-6783-45a0-a9cd-fbceb3f6df13" providerId="ADAL" clId="{19E5C1A0-9F44-45B5-968E-EDE516CAA5AD}" dt="2022-07-15T01:52:09.200" v="0" actId="478"/>
          <ac:picMkLst>
            <pc:docMk/>
            <pc:sldMk cId="1409023817" sldId="355"/>
            <ac:picMk id="7" creationId="{52A764F1-8225-6E45-8C50-02DE307F0164}"/>
          </ac:picMkLst>
        </pc:picChg>
        <pc:picChg chg="add mod">
          <ac:chgData name="Priscilla O'Connor" userId="d3b9681a-6783-45a0-a9cd-fbceb3f6df13" providerId="ADAL" clId="{19E5C1A0-9F44-45B5-968E-EDE516CAA5AD}" dt="2022-07-15T02:06:08.323" v="34" actId="1076"/>
          <ac:picMkLst>
            <pc:docMk/>
            <pc:sldMk cId="1409023817" sldId="355"/>
            <ac:picMk id="8" creationId="{7538B566-A99A-1706-B440-4AA1CC28F15D}"/>
          </ac:picMkLst>
        </pc:picChg>
        <pc:picChg chg="add mod">
          <ac:chgData name="Priscilla O'Connor" userId="d3b9681a-6783-45a0-a9cd-fbceb3f6df13" providerId="ADAL" clId="{19E5C1A0-9F44-45B5-968E-EDE516CAA5AD}" dt="2022-07-15T02:06:05.527" v="33" actId="1076"/>
          <ac:picMkLst>
            <pc:docMk/>
            <pc:sldMk cId="1409023817" sldId="355"/>
            <ac:picMk id="10" creationId="{D2C2D085-6311-B9DE-56BE-92FACBFAC436}"/>
          </ac:picMkLst>
        </pc:picChg>
      </pc:sldChg>
      <pc:sldChg chg="addSp delSp modSp mod">
        <pc:chgData name="Priscilla O'Connor" userId="d3b9681a-6783-45a0-a9cd-fbceb3f6df13" providerId="ADAL" clId="{19E5C1A0-9F44-45B5-968E-EDE516CAA5AD}" dt="2022-07-15T02:14:58.749" v="174" actId="20577"/>
        <pc:sldMkLst>
          <pc:docMk/>
          <pc:sldMk cId="2146231125" sldId="425"/>
        </pc:sldMkLst>
        <pc:spChg chg="add mod">
          <ac:chgData name="Priscilla O'Connor" userId="d3b9681a-6783-45a0-a9cd-fbceb3f6df13" providerId="ADAL" clId="{19E5C1A0-9F44-45B5-968E-EDE516CAA5AD}" dt="2022-07-15T02:14:58.749" v="174" actId="20577"/>
          <ac:spMkLst>
            <pc:docMk/>
            <pc:sldMk cId="2146231125" sldId="425"/>
            <ac:spMk id="7" creationId="{298C202D-81A7-B1B3-BE95-6066FC476FC9}"/>
          </ac:spMkLst>
        </pc:spChg>
        <pc:picChg chg="add del">
          <ac:chgData name="Priscilla O'Connor" userId="d3b9681a-6783-45a0-a9cd-fbceb3f6df13" providerId="ADAL" clId="{19E5C1A0-9F44-45B5-968E-EDE516CAA5AD}" dt="2022-07-15T02:13:46.086" v="66" actId="478"/>
          <ac:picMkLst>
            <pc:docMk/>
            <pc:sldMk cId="2146231125" sldId="425"/>
            <ac:picMk id="3" creationId="{5FF52AE8-EAC4-3B44-A8EF-052013FC2B5E}"/>
          </ac:picMkLst>
        </pc:picChg>
      </pc:sldChg>
      <pc:sldChg chg="addSp delSp modSp mod">
        <pc:chgData name="Priscilla O'Connor" userId="d3b9681a-6783-45a0-a9cd-fbceb3f6df13" providerId="ADAL" clId="{19E5C1A0-9F44-45B5-968E-EDE516CAA5AD}" dt="2022-07-15T02:13:25.063" v="59" actId="14100"/>
        <pc:sldMkLst>
          <pc:docMk/>
          <pc:sldMk cId="851187274" sldId="426"/>
        </pc:sldMkLst>
        <pc:picChg chg="del">
          <ac:chgData name="Priscilla O'Connor" userId="d3b9681a-6783-45a0-a9cd-fbceb3f6df13" providerId="ADAL" clId="{19E5C1A0-9F44-45B5-968E-EDE516CAA5AD}" dt="2022-07-15T02:13:09.066" v="52" actId="478"/>
          <ac:picMkLst>
            <pc:docMk/>
            <pc:sldMk cId="851187274" sldId="426"/>
            <ac:picMk id="5" creationId="{C5B91908-D617-B941-9992-8FB24125FCEB}"/>
          </ac:picMkLst>
        </pc:picChg>
        <pc:picChg chg="add mod">
          <ac:chgData name="Priscilla O'Connor" userId="d3b9681a-6783-45a0-a9cd-fbceb3f6df13" providerId="ADAL" clId="{19E5C1A0-9F44-45B5-968E-EDE516CAA5AD}" dt="2022-07-15T02:13:25.063" v="59" actId="14100"/>
          <ac:picMkLst>
            <pc:docMk/>
            <pc:sldMk cId="851187274" sldId="426"/>
            <ac:picMk id="6" creationId="{ECB9139C-5446-194F-C9E1-AA6364F48662}"/>
          </ac:picMkLst>
        </pc:picChg>
      </pc:sldChg>
    </pc:docChg>
  </pc:docChgLst>
  <pc:docChgLst>
    <pc:chgData name="Priscilla O'Connor" userId="d3b9681a-6783-45a0-a9cd-fbceb3f6df13" providerId="ADAL" clId="{8F5E8377-C937-42DD-B7B9-D494610CBBB7}"/>
    <pc:docChg chg="undo redo custSel delSld modSld">
      <pc:chgData name="Priscilla O'Connor" userId="d3b9681a-6783-45a0-a9cd-fbceb3f6df13" providerId="ADAL" clId="{8F5E8377-C937-42DD-B7B9-D494610CBBB7}" dt="2022-08-01T20:42:14.678" v="1345" actId="1076"/>
      <pc:docMkLst>
        <pc:docMk/>
      </pc:docMkLst>
      <pc:sldChg chg="modSp mod">
        <pc:chgData name="Priscilla O'Connor" userId="d3b9681a-6783-45a0-a9cd-fbceb3f6df13" providerId="ADAL" clId="{8F5E8377-C937-42DD-B7B9-D494610CBBB7}" dt="2022-08-01T19:55:03.469" v="678" actId="20577"/>
        <pc:sldMkLst>
          <pc:docMk/>
          <pc:sldMk cId="2614412116" sldId="332"/>
        </pc:sldMkLst>
        <pc:spChg chg="mod">
          <ac:chgData name="Priscilla O'Connor" userId="d3b9681a-6783-45a0-a9cd-fbceb3f6df13" providerId="ADAL" clId="{8F5E8377-C937-42DD-B7B9-D494610CBBB7}" dt="2022-08-01T19:55:03.469" v="678" actId="20577"/>
          <ac:spMkLst>
            <pc:docMk/>
            <pc:sldMk cId="2614412116" sldId="332"/>
            <ac:spMk id="5" creationId="{9A0F93D7-8C69-4525-93FB-05DDF6FC0CCC}"/>
          </ac:spMkLst>
        </pc:spChg>
      </pc:sldChg>
      <pc:sldChg chg="modSp mod">
        <pc:chgData name="Priscilla O'Connor" userId="d3b9681a-6783-45a0-a9cd-fbceb3f6df13" providerId="ADAL" clId="{8F5E8377-C937-42DD-B7B9-D494610CBBB7}" dt="2022-08-01T19:55:05.784" v="679" actId="20577"/>
        <pc:sldMkLst>
          <pc:docMk/>
          <pc:sldMk cId="249735729" sldId="343"/>
        </pc:sldMkLst>
        <pc:spChg chg="mod">
          <ac:chgData name="Priscilla O'Connor" userId="d3b9681a-6783-45a0-a9cd-fbceb3f6df13" providerId="ADAL" clId="{8F5E8377-C937-42DD-B7B9-D494610CBBB7}" dt="2022-08-01T19:55:05.784" v="679" actId="20577"/>
          <ac:spMkLst>
            <pc:docMk/>
            <pc:sldMk cId="249735729" sldId="343"/>
            <ac:spMk id="4" creationId="{B37A9936-36AD-4234-882D-A4F43209531B}"/>
          </ac:spMkLst>
        </pc:spChg>
      </pc:sldChg>
      <pc:sldChg chg="addSp delSp modSp mod">
        <pc:chgData name="Priscilla O'Connor" userId="d3b9681a-6783-45a0-a9cd-fbceb3f6df13" providerId="ADAL" clId="{8F5E8377-C937-42DD-B7B9-D494610CBBB7}" dt="2022-08-01T20:09:25.822" v="708" actId="962"/>
        <pc:sldMkLst>
          <pc:docMk/>
          <pc:sldMk cId="1330562534" sldId="347"/>
        </pc:sldMkLst>
        <pc:spChg chg="del">
          <ac:chgData name="Priscilla O'Connor" userId="d3b9681a-6783-45a0-a9cd-fbceb3f6df13" providerId="ADAL" clId="{8F5E8377-C937-42DD-B7B9-D494610CBBB7}" dt="2022-08-01T20:08:14.098" v="704" actId="478"/>
          <ac:spMkLst>
            <pc:docMk/>
            <pc:sldMk cId="1330562534" sldId="347"/>
            <ac:spMk id="2" creationId="{A7EDEB38-73BF-E74A-9349-A803C7FD40B3}"/>
          </ac:spMkLst>
        </pc:spChg>
        <pc:picChg chg="del">
          <ac:chgData name="Priscilla O'Connor" userId="d3b9681a-6783-45a0-a9cd-fbceb3f6df13" providerId="ADAL" clId="{8F5E8377-C937-42DD-B7B9-D494610CBBB7}" dt="2022-08-01T20:08:14.893" v="705" actId="478"/>
          <ac:picMkLst>
            <pc:docMk/>
            <pc:sldMk cId="1330562534" sldId="347"/>
            <ac:picMk id="5" creationId="{06A44C56-CC6B-4126-926D-71498A571275}"/>
          </ac:picMkLst>
        </pc:picChg>
        <pc:picChg chg="add mod">
          <ac:chgData name="Priscilla O'Connor" userId="d3b9681a-6783-45a0-a9cd-fbceb3f6df13" providerId="ADAL" clId="{8F5E8377-C937-42DD-B7B9-D494610CBBB7}" dt="2022-08-01T20:09:25.822" v="708" actId="962"/>
          <ac:picMkLst>
            <pc:docMk/>
            <pc:sldMk cId="1330562534" sldId="347"/>
            <ac:picMk id="6" creationId="{4D091C38-BFD2-89A4-F9F0-ABAAFEE61FC0}"/>
          </ac:picMkLst>
        </pc:picChg>
      </pc:sldChg>
      <pc:sldChg chg="addSp delSp modSp mod">
        <pc:chgData name="Priscilla O'Connor" userId="d3b9681a-6783-45a0-a9cd-fbceb3f6df13" providerId="ADAL" clId="{8F5E8377-C937-42DD-B7B9-D494610CBBB7}" dt="2022-08-01T20:12:16.341" v="712" actId="27614"/>
        <pc:sldMkLst>
          <pc:docMk/>
          <pc:sldMk cId="2659723846" sldId="348"/>
        </pc:sldMkLst>
        <pc:picChg chg="add mod">
          <ac:chgData name="Priscilla O'Connor" userId="d3b9681a-6783-45a0-a9cd-fbceb3f6df13" providerId="ADAL" clId="{8F5E8377-C937-42DD-B7B9-D494610CBBB7}" dt="2022-08-01T20:12:16.341" v="712" actId="27614"/>
          <ac:picMkLst>
            <pc:docMk/>
            <pc:sldMk cId="2659723846" sldId="348"/>
            <ac:picMk id="4" creationId="{7312FC4D-EC9C-5BE2-CBD1-BC98AB1CB18A}"/>
          </ac:picMkLst>
        </pc:picChg>
        <pc:picChg chg="del">
          <ac:chgData name="Priscilla O'Connor" userId="d3b9681a-6783-45a0-a9cd-fbceb3f6df13" providerId="ADAL" clId="{8F5E8377-C937-42DD-B7B9-D494610CBBB7}" dt="2022-08-01T20:12:01.306" v="709" actId="478"/>
          <ac:picMkLst>
            <pc:docMk/>
            <pc:sldMk cId="2659723846" sldId="348"/>
            <ac:picMk id="11" creationId="{E8182CF0-5138-4646-8C3B-BCE0CE6A7130}"/>
          </ac:picMkLst>
        </pc:picChg>
      </pc:sldChg>
      <pc:sldChg chg="addSp delSp modSp mod">
        <pc:chgData name="Priscilla O'Connor" userId="d3b9681a-6783-45a0-a9cd-fbceb3f6df13" providerId="ADAL" clId="{8F5E8377-C937-42DD-B7B9-D494610CBBB7}" dt="2022-08-01T20:01:27.879" v="691" actId="1076"/>
        <pc:sldMkLst>
          <pc:docMk/>
          <pc:sldMk cId="3496432695" sldId="356"/>
        </pc:sldMkLst>
        <pc:spChg chg="mod">
          <ac:chgData name="Priscilla O'Connor" userId="d3b9681a-6783-45a0-a9cd-fbceb3f6df13" providerId="ADAL" clId="{8F5E8377-C937-42DD-B7B9-D494610CBBB7}" dt="2022-08-01T19:52:09.602" v="639"/>
          <ac:spMkLst>
            <pc:docMk/>
            <pc:sldMk cId="3496432695" sldId="356"/>
            <ac:spMk id="3" creationId="{EC0A58A4-69DE-C54D-978F-291A379DE7C9}"/>
          </ac:spMkLst>
        </pc:spChg>
        <pc:spChg chg="mod">
          <ac:chgData name="Priscilla O'Connor" userId="d3b9681a-6783-45a0-a9cd-fbceb3f6df13" providerId="ADAL" clId="{8F5E8377-C937-42DD-B7B9-D494610CBBB7}" dt="2022-08-01T20:01:26.844" v="690" actId="1076"/>
          <ac:spMkLst>
            <pc:docMk/>
            <pc:sldMk cId="3496432695" sldId="356"/>
            <ac:spMk id="4" creationId="{E00D9794-5E55-4D70-9B34-D2713751BA4D}"/>
          </ac:spMkLst>
        </pc:spChg>
        <pc:picChg chg="del mod">
          <ac:chgData name="Priscilla O'Connor" userId="d3b9681a-6783-45a0-a9cd-fbceb3f6df13" providerId="ADAL" clId="{8F5E8377-C937-42DD-B7B9-D494610CBBB7}" dt="2022-08-01T20:00:58.231" v="681" actId="478"/>
          <ac:picMkLst>
            <pc:docMk/>
            <pc:sldMk cId="3496432695" sldId="356"/>
            <ac:picMk id="5" creationId="{F2F9A683-7A46-F142-9042-BA1C492B2465}"/>
          </ac:picMkLst>
        </pc:picChg>
        <pc:picChg chg="add mod">
          <ac:chgData name="Priscilla O'Connor" userId="d3b9681a-6783-45a0-a9cd-fbceb3f6df13" providerId="ADAL" clId="{8F5E8377-C937-42DD-B7B9-D494610CBBB7}" dt="2022-08-01T20:01:27.879" v="691" actId="1076"/>
          <ac:picMkLst>
            <pc:docMk/>
            <pc:sldMk cId="3496432695" sldId="356"/>
            <ac:picMk id="6" creationId="{AF86A286-7019-8C63-D978-76248C04634E}"/>
          </ac:picMkLst>
        </pc:picChg>
      </pc:sldChg>
      <pc:sldChg chg="addSp delSp modSp mod">
        <pc:chgData name="Priscilla O'Connor" userId="d3b9681a-6783-45a0-a9cd-fbceb3f6df13" providerId="ADAL" clId="{8F5E8377-C937-42DD-B7B9-D494610CBBB7}" dt="2022-08-01T20:07:15.351" v="703" actId="14100"/>
        <pc:sldMkLst>
          <pc:docMk/>
          <pc:sldMk cId="415244112" sldId="357"/>
        </pc:sldMkLst>
        <pc:spChg chg="mod">
          <ac:chgData name="Priscilla O'Connor" userId="d3b9681a-6783-45a0-a9cd-fbceb3f6df13" providerId="ADAL" clId="{8F5E8377-C937-42DD-B7B9-D494610CBBB7}" dt="2022-08-01T19:53:08.570" v="664" actId="20577"/>
          <ac:spMkLst>
            <pc:docMk/>
            <pc:sldMk cId="415244112" sldId="357"/>
            <ac:spMk id="2" creationId="{158938C4-F5BE-8B40-B5CB-870197A63A76}"/>
          </ac:spMkLst>
        </pc:spChg>
        <pc:spChg chg="mod">
          <ac:chgData name="Priscilla O'Connor" userId="d3b9681a-6783-45a0-a9cd-fbceb3f6df13" providerId="ADAL" clId="{8F5E8377-C937-42DD-B7B9-D494610CBBB7}" dt="2022-08-01T19:53:27.856" v="667" actId="14100"/>
          <ac:spMkLst>
            <pc:docMk/>
            <pc:sldMk cId="415244112" sldId="357"/>
            <ac:spMk id="4" creationId="{E00D9794-5E55-4D70-9B34-D2713751BA4D}"/>
          </ac:spMkLst>
        </pc:spChg>
        <pc:picChg chg="add mod">
          <ac:chgData name="Priscilla O'Connor" userId="d3b9681a-6783-45a0-a9cd-fbceb3f6df13" providerId="ADAL" clId="{8F5E8377-C937-42DD-B7B9-D494610CBBB7}" dt="2022-08-01T20:07:15.351" v="703" actId="14100"/>
          <ac:picMkLst>
            <pc:docMk/>
            <pc:sldMk cId="415244112" sldId="357"/>
            <ac:picMk id="6" creationId="{0175EDDA-8A03-4060-B7DF-60C035D3A9EE}"/>
          </ac:picMkLst>
        </pc:picChg>
        <pc:picChg chg="del mod">
          <ac:chgData name="Priscilla O'Connor" userId="d3b9681a-6783-45a0-a9cd-fbceb3f6df13" providerId="ADAL" clId="{8F5E8377-C937-42DD-B7B9-D494610CBBB7}" dt="2022-08-01T20:06:37.184" v="692" actId="478"/>
          <ac:picMkLst>
            <pc:docMk/>
            <pc:sldMk cId="415244112" sldId="357"/>
            <ac:picMk id="7" creationId="{A7CD72E7-BB05-9C43-8C24-FF4D989D61D6}"/>
          </ac:picMkLst>
        </pc:picChg>
      </pc:sldChg>
      <pc:sldChg chg="addSp delSp modSp mod">
        <pc:chgData name="Priscilla O'Connor" userId="d3b9681a-6783-45a0-a9cd-fbceb3f6df13" providerId="ADAL" clId="{8F5E8377-C937-42DD-B7B9-D494610CBBB7}" dt="2022-08-01T19:54:49.270" v="675" actId="20577"/>
        <pc:sldMkLst>
          <pc:docMk/>
          <pc:sldMk cId="1173800038" sldId="358"/>
        </pc:sldMkLst>
        <pc:spChg chg="mod">
          <ac:chgData name="Priscilla O'Connor" userId="d3b9681a-6783-45a0-a9cd-fbceb3f6df13" providerId="ADAL" clId="{8F5E8377-C937-42DD-B7B9-D494610CBBB7}" dt="2022-08-01T19:54:49.270" v="675" actId="20577"/>
          <ac:spMkLst>
            <pc:docMk/>
            <pc:sldMk cId="1173800038" sldId="358"/>
            <ac:spMk id="11" creationId="{56A25FD8-E31F-7347-9894-0D466985D180}"/>
          </ac:spMkLst>
        </pc:spChg>
        <pc:graphicFrameChg chg="mod modGraphic">
          <ac:chgData name="Priscilla O'Connor" userId="d3b9681a-6783-45a0-a9cd-fbceb3f6df13" providerId="ADAL" clId="{8F5E8377-C937-42DD-B7B9-D494610CBBB7}" dt="2022-08-01T19:38:56.399" v="160" actId="20577"/>
          <ac:graphicFrameMkLst>
            <pc:docMk/>
            <pc:sldMk cId="1173800038" sldId="358"/>
            <ac:graphicFrameMk id="8" creationId="{50338931-60A1-4972-98A5-95775F7C2C37}"/>
          </ac:graphicFrameMkLst>
        </pc:graphicFrameChg>
        <pc:picChg chg="add mod">
          <ac:chgData name="Priscilla O'Connor" userId="d3b9681a-6783-45a0-a9cd-fbceb3f6df13" providerId="ADAL" clId="{8F5E8377-C937-42DD-B7B9-D494610CBBB7}" dt="2022-08-01T19:34:12.178" v="141" actId="1076"/>
          <ac:picMkLst>
            <pc:docMk/>
            <pc:sldMk cId="1173800038" sldId="358"/>
            <ac:picMk id="3" creationId="{8F061D0E-CCC9-D92B-5142-24960ED98AE3}"/>
          </ac:picMkLst>
        </pc:picChg>
        <pc:picChg chg="del mod">
          <ac:chgData name="Priscilla O'Connor" userId="d3b9681a-6783-45a0-a9cd-fbceb3f6df13" providerId="ADAL" clId="{8F5E8377-C937-42DD-B7B9-D494610CBBB7}" dt="2022-08-01T19:33:53.045" v="133" actId="478"/>
          <ac:picMkLst>
            <pc:docMk/>
            <pc:sldMk cId="1173800038" sldId="358"/>
            <ac:picMk id="6" creationId="{3578F411-2BC8-8E44-A6DF-9651502CE59C}"/>
          </ac:picMkLst>
        </pc:picChg>
      </pc:sldChg>
      <pc:sldChg chg="addSp delSp modSp mod">
        <pc:chgData name="Priscilla O'Connor" userId="d3b9681a-6783-45a0-a9cd-fbceb3f6df13" providerId="ADAL" clId="{8F5E8377-C937-42DD-B7B9-D494610CBBB7}" dt="2022-08-01T19:17:16.282" v="45" actId="1076"/>
        <pc:sldMkLst>
          <pc:docMk/>
          <pc:sldMk cId="2207104464" sldId="359"/>
        </pc:sldMkLst>
        <pc:spChg chg="mod">
          <ac:chgData name="Priscilla O'Connor" userId="d3b9681a-6783-45a0-a9cd-fbceb3f6df13" providerId="ADAL" clId="{8F5E8377-C937-42DD-B7B9-D494610CBBB7}" dt="2022-08-01T19:17:10.672" v="42" actId="14100"/>
          <ac:spMkLst>
            <pc:docMk/>
            <pc:sldMk cId="2207104464" sldId="359"/>
            <ac:spMk id="2" creationId="{C250DC7F-B980-7445-B06D-7031B52640F7}"/>
          </ac:spMkLst>
        </pc:spChg>
        <pc:picChg chg="add mod">
          <ac:chgData name="Priscilla O'Connor" userId="d3b9681a-6783-45a0-a9cd-fbceb3f6df13" providerId="ADAL" clId="{8F5E8377-C937-42DD-B7B9-D494610CBBB7}" dt="2022-08-01T19:17:16.282" v="45" actId="1076"/>
          <ac:picMkLst>
            <pc:docMk/>
            <pc:sldMk cId="2207104464" sldId="359"/>
            <ac:picMk id="5" creationId="{EC179430-8C06-EB7F-D423-F8C17FA36FDA}"/>
          </ac:picMkLst>
        </pc:picChg>
        <pc:picChg chg="del">
          <ac:chgData name="Priscilla O'Connor" userId="d3b9681a-6783-45a0-a9cd-fbceb3f6df13" providerId="ADAL" clId="{8F5E8377-C937-42DD-B7B9-D494610CBBB7}" dt="2022-08-01T19:16:34.945" v="35" actId="478"/>
          <ac:picMkLst>
            <pc:docMk/>
            <pc:sldMk cId="2207104464" sldId="359"/>
            <ac:picMk id="7" creationId="{61DD2003-7323-3547-9B43-13EA0F75DF72}"/>
          </ac:picMkLst>
        </pc:picChg>
      </pc:sldChg>
      <pc:sldChg chg="modSp mod">
        <pc:chgData name="Priscilla O'Connor" userId="d3b9681a-6783-45a0-a9cd-fbceb3f6df13" providerId="ADAL" clId="{8F5E8377-C937-42DD-B7B9-D494610CBBB7}" dt="2022-08-01T19:49:49.296" v="627" actId="1076"/>
        <pc:sldMkLst>
          <pc:docMk/>
          <pc:sldMk cId="2118001263" sldId="383"/>
        </pc:sldMkLst>
        <pc:spChg chg="mod">
          <ac:chgData name="Priscilla O'Connor" userId="d3b9681a-6783-45a0-a9cd-fbceb3f6df13" providerId="ADAL" clId="{8F5E8377-C937-42DD-B7B9-D494610CBBB7}" dt="2022-08-01T19:49:17.137" v="624" actId="20577"/>
          <ac:spMkLst>
            <pc:docMk/>
            <pc:sldMk cId="2118001263" sldId="383"/>
            <ac:spMk id="4" creationId="{821AC8D4-0552-1F4A-9DDB-C9D2350509D6}"/>
          </ac:spMkLst>
        </pc:spChg>
        <pc:picChg chg="mod">
          <ac:chgData name="Priscilla O'Connor" userId="d3b9681a-6783-45a0-a9cd-fbceb3f6df13" providerId="ADAL" clId="{8F5E8377-C937-42DD-B7B9-D494610CBBB7}" dt="2022-08-01T19:49:49.296" v="627" actId="1076"/>
          <ac:picMkLst>
            <pc:docMk/>
            <pc:sldMk cId="2118001263" sldId="383"/>
            <ac:picMk id="9" creationId="{7CA8C93C-B35E-4CD4-868A-D94127E11071}"/>
          </ac:picMkLst>
        </pc:picChg>
      </pc:sldChg>
      <pc:sldChg chg="addSp delSp modSp mod">
        <pc:chgData name="Priscilla O'Connor" userId="d3b9681a-6783-45a0-a9cd-fbceb3f6df13" providerId="ADAL" clId="{8F5E8377-C937-42DD-B7B9-D494610CBBB7}" dt="2022-08-01T20:29:38.603" v="792" actId="1076"/>
        <pc:sldMkLst>
          <pc:docMk/>
          <pc:sldMk cId="3248824787" sldId="384"/>
        </pc:sldMkLst>
        <pc:picChg chg="add mod">
          <ac:chgData name="Priscilla O'Connor" userId="d3b9681a-6783-45a0-a9cd-fbceb3f6df13" providerId="ADAL" clId="{8F5E8377-C937-42DD-B7B9-D494610CBBB7}" dt="2022-08-01T20:29:38.603" v="792" actId="1076"/>
          <ac:picMkLst>
            <pc:docMk/>
            <pc:sldMk cId="3248824787" sldId="384"/>
            <ac:picMk id="4" creationId="{4B8524E7-8B19-536C-C1A9-CA9F79A8992E}"/>
          </ac:picMkLst>
        </pc:picChg>
        <pc:picChg chg="del">
          <ac:chgData name="Priscilla O'Connor" userId="d3b9681a-6783-45a0-a9cd-fbceb3f6df13" providerId="ADAL" clId="{8F5E8377-C937-42DD-B7B9-D494610CBBB7}" dt="2022-08-01T20:21:53.807" v="751" actId="478"/>
          <ac:picMkLst>
            <pc:docMk/>
            <pc:sldMk cId="3248824787" sldId="384"/>
            <ac:picMk id="6" creationId="{256CFB6E-1437-184A-87EF-E0DF20838144}"/>
          </ac:picMkLst>
        </pc:picChg>
        <pc:picChg chg="add mod">
          <ac:chgData name="Priscilla O'Connor" userId="d3b9681a-6783-45a0-a9cd-fbceb3f6df13" providerId="ADAL" clId="{8F5E8377-C937-42DD-B7B9-D494610CBBB7}" dt="2022-08-01T20:24:53.328" v="766" actId="14100"/>
          <ac:picMkLst>
            <pc:docMk/>
            <pc:sldMk cId="3248824787" sldId="384"/>
            <ac:picMk id="7" creationId="{5167333E-B26F-E284-DBD2-1E17F39F5C18}"/>
          </ac:picMkLst>
        </pc:picChg>
        <pc:picChg chg="del">
          <ac:chgData name="Priscilla O'Connor" userId="d3b9681a-6783-45a0-a9cd-fbceb3f6df13" providerId="ADAL" clId="{8F5E8377-C937-42DD-B7B9-D494610CBBB7}" dt="2022-08-01T20:27:42.570" v="767" actId="478"/>
          <ac:picMkLst>
            <pc:docMk/>
            <pc:sldMk cId="3248824787" sldId="384"/>
            <ac:picMk id="8" creationId="{AA944561-23C2-DB4B-B6F3-3F7E277D0F5D}"/>
          </ac:picMkLst>
        </pc:picChg>
        <pc:picChg chg="del">
          <ac:chgData name="Priscilla O'Connor" userId="d3b9681a-6783-45a0-a9cd-fbceb3f6df13" providerId="ADAL" clId="{8F5E8377-C937-42DD-B7B9-D494610CBBB7}" dt="2022-08-01T20:24:32.834" v="758" actId="478"/>
          <ac:picMkLst>
            <pc:docMk/>
            <pc:sldMk cId="3248824787" sldId="384"/>
            <ac:picMk id="10" creationId="{6A77927C-288A-A147-BDC0-E83C2D3CC226}"/>
          </ac:picMkLst>
        </pc:picChg>
        <pc:picChg chg="add del mod">
          <ac:chgData name="Priscilla O'Connor" userId="d3b9681a-6783-45a0-a9cd-fbceb3f6df13" providerId="ADAL" clId="{8F5E8377-C937-42DD-B7B9-D494610CBBB7}" dt="2022-08-01T20:28:09.510" v="776" actId="478"/>
          <ac:picMkLst>
            <pc:docMk/>
            <pc:sldMk cId="3248824787" sldId="384"/>
            <ac:picMk id="11" creationId="{8896F4BA-CC2C-8C4C-AF5F-4D95416CCBF0}"/>
          </ac:picMkLst>
        </pc:picChg>
        <pc:picChg chg="add del mod">
          <ac:chgData name="Priscilla O'Connor" userId="d3b9681a-6783-45a0-a9cd-fbceb3f6df13" providerId="ADAL" clId="{8F5E8377-C937-42DD-B7B9-D494610CBBB7}" dt="2022-08-01T20:28:46.950" v="782" actId="478"/>
          <ac:picMkLst>
            <pc:docMk/>
            <pc:sldMk cId="3248824787" sldId="384"/>
            <ac:picMk id="13" creationId="{9BDA4C8C-D6A0-A2D0-A0A6-43F0DFF89092}"/>
          </ac:picMkLst>
        </pc:picChg>
        <pc:picChg chg="add mod">
          <ac:chgData name="Priscilla O'Connor" userId="d3b9681a-6783-45a0-a9cd-fbceb3f6df13" providerId="ADAL" clId="{8F5E8377-C937-42DD-B7B9-D494610CBBB7}" dt="2022-08-01T20:29:29.055" v="790" actId="1076"/>
          <ac:picMkLst>
            <pc:docMk/>
            <pc:sldMk cId="3248824787" sldId="384"/>
            <ac:picMk id="15" creationId="{714968CD-54A2-0AE1-194C-C4B2E2005B94}"/>
          </ac:picMkLst>
        </pc:picChg>
      </pc:sldChg>
      <pc:sldChg chg="modSp mod">
        <pc:chgData name="Priscilla O'Connor" userId="d3b9681a-6783-45a0-a9cd-fbceb3f6df13" providerId="ADAL" clId="{8F5E8377-C937-42DD-B7B9-D494610CBBB7}" dt="2022-08-01T19:55:08.505" v="680" actId="20577"/>
        <pc:sldMkLst>
          <pc:docMk/>
          <pc:sldMk cId="1431017617" sldId="388"/>
        </pc:sldMkLst>
        <pc:spChg chg="mod">
          <ac:chgData name="Priscilla O'Connor" userId="d3b9681a-6783-45a0-a9cd-fbceb3f6df13" providerId="ADAL" clId="{8F5E8377-C937-42DD-B7B9-D494610CBBB7}" dt="2022-08-01T19:55:08.505" v="680" actId="20577"/>
          <ac:spMkLst>
            <pc:docMk/>
            <pc:sldMk cId="1431017617" sldId="388"/>
            <ac:spMk id="5" creationId="{C2DAEFD1-3E6A-EB43-90FF-558155A53300}"/>
          </ac:spMkLst>
        </pc:spChg>
      </pc:sldChg>
      <pc:sldChg chg="modSp mod">
        <pc:chgData name="Priscilla O'Connor" userId="d3b9681a-6783-45a0-a9cd-fbceb3f6df13" providerId="ADAL" clId="{8F5E8377-C937-42DD-B7B9-D494610CBBB7}" dt="2022-08-01T19:50:36.531" v="633" actId="14100"/>
        <pc:sldMkLst>
          <pc:docMk/>
          <pc:sldMk cId="3600211135" sldId="392"/>
        </pc:sldMkLst>
        <pc:spChg chg="mod">
          <ac:chgData name="Priscilla O'Connor" userId="d3b9681a-6783-45a0-a9cd-fbceb3f6df13" providerId="ADAL" clId="{8F5E8377-C937-42DD-B7B9-D494610CBBB7}" dt="2022-08-01T19:50:20.707" v="630" actId="20577"/>
          <ac:spMkLst>
            <pc:docMk/>
            <pc:sldMk cId="3600211135" sldId="392"/>
            <ac:spMk id="2" creationId="{D6C805EB-8BD4-EA4E-92BA-C8A46CC5AA31}"/>
          </ac:spMkLst>
        </pc:spChg>
        <pc:picChg chg="mod">
          <ac:chgData name="Priscilla O'Connor" userId="d3b9681a-6783-45a0-a9cd-fbceb3f6df13" providerId="ADAL" clId="{8F5E8377-C937-42DD-B7B9-D494610CBBB7}" dt="2022-08-01T19:50:36.531" v="633" actId="14100"/>
          <ac:picMkLst>
            <pc:docMk/>
            <pc:sldMk cId="3600211135" sldId="392"/>
            <ac:picMk id="12" creationId="{51AD1C6B-02BA-48A4-ADBA-621F51B62BDE}"/>
          </ac:picMkLst>
        </pc:picChg>
      </pc:sldChg>
      <pc:sldChg chg="addSp delSp modSp mod">
        <pc:chgData name="Priscilla O'Connor" userId="d3b9681a-6783-45a0-a9cd-fbceb3f6df13" providerId="ADAL" clId="{8F5E8377-C937-42DD-B7B9-D494610CBBB7}" dt="2022-08-01T20:17:29.657" v="740" actId="1076"/>
        <pc:sldMkLst>
          <pc:docMk/>
          <pc:sldMk cId="3565972309" sldId="402"/>
        </pc:sldMkLst>
        <pc:spChg chg="mod">
          <ac:chgData name="Priscilla O'Connor" userId="d3b9681a-6783-45a0-a9cd-fbceb3f6df13" providerId="ADAL" clId="{8F5E8377-C937-42DD-B7B9-D494610CBBB7}" dt="2022-08-01T20:17:26.892" v="739" actId="1076"/>
          <ac:spMkLst>
            <pc:docMk/>
            <pc:sldMk cId="3565972309" sldId="402"/>
            <ac:spMk id="8" creationId="{31AB6B3E-047F-A448-A617-3AD4F5500FE9}"/>
          </ac:spMkLst>
        </pc:spChg>
        <pc:picChg chg="add mod">
          <ac:chgData name="Priscilla O'Connor" userId="d3b9681a-6783-45a0-a9cd-fbceb3f6df13" providerId="ADAL" clId="{8F5E8377-C937-42DD-B7B9-D494610CBBB7}" dt="2022-08-01T20:17:29.657" v="740" actId="1076"/>
          <ac:picMkLst>
            <pc:docMk/>
            <pc:sldMk cId="3565972309" sldId="402"/>
            <ac:picMk id="5" creationId="{6F0A5FCF-0112-BAB9-2886-4BBF0E1E4348}"/>
          </ac:picMkLst>
        </pc:picChg>
        <pc:picChg chg="del">
          <ac:chgData name="Priscilla O'Connor" userId="d3b9681a-6783-45a0-a9cd-fbceb3f6df13" providerId="ADAL" clId="{8F5E8377-C937-42DD-B7B9-D494610CBBB7}" dt="2022-08-01T20:16:36.391" v="725" actId="478"/>
          <ac:picMkLst>
            <pc:docMk/>
            <pc:sldMk cId="3565972309" sldId="402"/>
            <ac:picMk id="6" creationId="{B160C344-6E7C-D044-B396-1CE050E7CF22}"/>
          </ac:picMkLst>
        </pc:picChg>
      </pc:sldChg>
      <pc:sldChg chg="addSp delSp modSp mod">
        <pc:chgData name="Priscilla O'Connor" userId="d3b9681a-6783-45a0-a9cd-fbceb3f6df13" providerId="ADAL" clId="{8F5E8377-C937-42DD-B7B9-D494610CBBB7}" dt="2022-08-01T20:17:20.491" v="738" actId="1076"/>
        <pc:sldMkLst>
          <pc:docMk/>
          <pc:sldMk cId="3671732103" sldId="403"/>
        </pc:sldMkLst>
        <pc:spChg chg="mod">
          <ac:chgData name="Priscilla O'Connor" userId="d3b9681a-6783-45a0-a9cd-fbceb3f6df13" providerId="ADAL" clId="{8F5E8377-C937-42DD-B7B9-D494610CBBB7}" dt="2022-08-01T20:17:20.491" v="738" actId="1076"/>
          <ac:spMkLst>
            <pc:docMk/>
            <pc:sldMk cId="3671732103" sldId="403"/>
            <ac:spMk id="8" creationId="{31AB6B3E-047F-A448-A617-3AD4F5500FE9}"/>
          </ac:spMkLst>
        </pc:spChg>
        <pc:picChg chg="add mod">
          <ac:chgData name="Priscilla O'Connor" userId="d3b9681a-6783-45a0-a9cd-fbceb3f6df13" providerId="ADAL" clId="{8F5E8377-C937-42DD-B7B9-D494610CBBB7}" dt="2022-08-01T20:16:56.108" v="732" actId="1076"/>
          <ac:picMkLst>
            <pc:docMk/>
            <pc:sldMk cId="3671732103" sldId="403"/>
            <ac:picMk id="5" creationId="{22CBFE33-D079-DDCB-EEE0-AE519EC3C037}"/>
          </ac:picMkLst>
        </pc:picChg>
        <pc:picChg chg="del">
          <ac:chgData name="Priscilla O'Connor" userId="d3b9681a-6783-45a0-a9cd-fbceb3f6df13" providerId="ADAL" clId="{8F5E8377-C937-42DD-B7B9-D494610CBBB7}" dt="2022-08-01T20:16:45.858" v="729" actId="478"/>
          <ac:picMkLst>
            <pc:docMk/>
            <pc:sldMk cId="3671732103" sldId="403"/>
            <ac:picMk id="6" creationId="{B160C344-6E7C-D044-B396-1CE050E7CF22}"/>
          </ac:picMkLst>
        </pc:picChg>
      </pc:sldChg>
      <pc:sldChg chg="addSp delSp modSp mod">
        <pc:chgData name="Priscilla O'Connor" userId="d3b9681a-6783-45a0-a9cd-fbceb3f6df13" providerId="ADAL" clId="{8F5E8377-C937-42DD-B7B9-D494610CBBB7}" dt="2022-08-01T20:17:11.498" v="736" actId="1076"/>
        <pc:sldMkLst>
          <pc:docMk/>
          <pc:sldMk cId="901852719" sldId="404"/>
        </pc:sldMkLst>
        <pc:spChg chg="mod">
          <ac:chgData name="Priscilla O'Connor" userId="d3b9681a-6783-45a0-a9cd-fbceb3f6df13" providerId="ADAL" clId="{8F5E8377-C937-42DD-B7B9-D494610CBBB7}" dt="2022-08-01T20:17:07.787" v="735" actId="1076"/>
          <ac:spMkLst>
            <pc:docMk/>
            <pc:sldMk cId="901852719" sldId="404"/>
            <ac:spMk id="8" creationId="{31AB6B3E-047F-A448-A617-3AD4F5500FE9}"/>
          </ac:spMkLst>
        </pc:spChg>
        <pc:picChg chg="add mod">
          <ac:chgData name="Priscilla O'Connor" userId="d3b9681a-6783-45a0-a9cd-fbceb3f6df13" providerId="ADAL" clId="{8F5E8377-C937-42DD-B7B9-D494610CBBB7}" dt="2022-08-01T20:17:11.498" v="736" actId="1076"/>
          <ac:picMkLst>
            <pc:docMk/>
            <pc:sldMk cId="901852719" sldId="404"/>
            <ac:picMk id="5" creationId="{FC82F36D-FF10-9516-132A-65EB74EB8FE5}"/>
          </ac:picMkLst>
        </pc:picChg>
        <pc:picChg chg="del">
          <ac:chgData name="Priscilla O'Connor" userId="d3b9681a-6783-45a0-a9cd-fbceb3f6df13" providerId="ADAL" clId="{8F5E8377-C937-42DD-B7B9-D494610CBBB7}" dt="2022-08-01T20:17:02.748" v="733" actId="478"/>
          <ac:picMkLst>
            <pc:docMk/>
            <pc:sldMk cId="901852719" sldId="404"/>
            <ac:picMk id="6" creationId="{B160C344-6E7C-D044-B396-1CE050E7CF22}"/>
          </ac:picMkLst>
        </pc:picChg>
      </pc:sldChg>
      <pc:sldChg chg="addSp delSp modSp mod">
        <pc:chgData name="Priscilla O'Connor" userId="d3b9681a-6783-45a0-a9cd-fbceb3f6df13" providerId="ADAL" clId="{8F5E8377-C937-42DD-B7B9-D494610CBBB7}" dt="2022-08-01T20:18:10.831" v="750" actId="1076"/>
        <pc:sldMkLst>
          <pc:docMk/>
          <pc:sldMk cId="1378252464" sldId="405"/>
        </pc:sldMkLst>
        <pc:spChg chg="mod">
          <ac:chgData name="Priscilla O'Connor" userId="d3b9681a-6783-45a0-a9cd-fbceb3f6df13" providerId="ADAL" clId="{8F5E8377-C937-42DD-B7B9-D494610CBBB7}" dt="2022-08-01T20:18:08.129" v="749" actId="14100"/>
          <ac:spMkLst>
            <pc:docMk/>
            <pc:sldMk cId="1378252464" sldId="405"/>
            <ac:spMk id="8" creationId="{31AB6B3E-047F-A448-A617-3AD4F5500FE9}"/>
          </ac:spMkLst>
        </pc:spChg>
        <pc:picChg chg="add mod">
          <ac:chgData name="Priscilla O'Connor" userId="d3b9681a-6783-45a0-a9cd-fbceb3f6df13" providerId="ADAL" clId="{8F5E8377-C937-42DD-B7B9-D494610CBBB7}" dt="2022-08-01T20:18:10.831" v="750" actId="1076"/>
          <ac:picMkLst>
            <pc:docMk/>
            <pc:sldMk cId="1378252464" sldId="405"/>
            <ac:picMk id="5" creationId="{E666D78E-7F09-C0A7-BCEC-2E81FB5BC0B3}"/>
          </ac:picMkLst>
        </pc:picChg>
        <pc:picChg chg="del">
          <ac:chgData name="Priscilla O'Connor" userId="d3b9681a-6783-45a0-a9cd-fbceb3f6df13" providerId="ADAL" clId="{8F5E8377-C937-42DD-B7B9-D494610CBBB7}" dt="2022-08-01T20:17:46.877" v="743" actId="478"/>
          <ac:picMkLst>
            <pc:docMk/>
            <pc:sldMk cId="1378252464" sldId="405"/>
            <ac:picMk id="6" creationId="{B160C344-6E7C-D044-B396-1CE050E7CF22}"/>
          </ac:picMkLst>
        </pc:picChg>
      </pc:sldChg>
      <pc:sldChg chg="addSp delSp modSp mod">
        <pc:chgData name="Priscilla O'Connor" userId="d3b9681a-6783-45a0-a9cd-fbceb3f6df13" providerId="ADAL" clId="{8F5E8377-C937-42DD-B7B9-D494610CBBB7}" dt="2022-08-01T20:17:39.692" v="742" actId="1076"/>
        <pc:sldMkLst>
          <pc:docMk/>
          <pc:sldMk cId="3319609654" sldId="406"/>
        </pc:sldMkLst>
        <pc:spChg chg="mod">
          <ac:chgData name="Priscilla O'Connor" userId="d3b9681a-6783-45a0-a9cd-fbceb3f6df13" providerId="ADAL" clId="{8F5E8377-C937-42DD-B7B9-D494610CBBB7}" dt="2022-08-01T20:17:35.132" v="741" actId="1076"/>
          <ac:spMkLst>
            <pc:docMk/>
            <pc:sldMk cId="3319609654" sldId="406"/>
            <ac:spMk id="8" creationId="{31AB6B3E-047F-A448-A617-3AD4F5500FE9}"/>
          </ac:spMkLst>
        </pc:spChg>
        <pc:picChg chg="add mod">
          <ac:chgData name="Priscilla O'Connor" userId="d3b9681a-6783-45a0-a9cd-fbceb3f6df13" providerId="ADAL" clId="{8F5E8377-C937-42DD-B7B9-D494610CBBB7}" dt="2022-08-01T20:17:39.692" v="742" actId="1076"/>
          <ac:picMkLst>
            <pc:docMk/>
            <pc:sldMk cId="3319609654" sldId="406"/>
            <ac:picMk id="4" creationId="{715B31AD-11B9-B7C7-BB9C-34FCD2A55E07}"/>
          </ac:picMkLst>
        </pc:picChg>
        <pc:picChg chg="del">
          <ac:chgData name="Priscilla O'Connor" userId="d3b9681a-6783-45a0-a9cd-fbceb3f6df13" providerId="ADAL" clId="{8F5E8377-C937-42DD-B7B9-D494610CBBB7}" dt="2022-08-01T20:15:57.670" v="713" actId="478"/>
          <ac:picMkLst>
            <pc:docMk/>
            <pc:sldMk cId="3319609654" sldId="406"/>
            <ac:picMk id="6" creationId="{B160C344-6E7C-D044-B396-1CE050E7CF22}"/>
          </ac:picMkLst>
        </pc:picChg>
      </pc:sldChg>
      <pc:sldChg chg="addSp delSp modSp mod">
        <pc:chgData name="Priscilla O'Connor" userId="d3b9681a-6783-45a0-a9cd-fbceb3f6df13" providerId="ADAL" clId="{8F5E8377-C937-42DD-B7B9-D494610CBBB7}" dt="2022-08-01T20:36:42.076" v="1264" actId="1038"/>
        <pc:sldMkLst>
          <pc:docMk/>
          <pc:sldMk cId="3175551921" sldId="407"/>
        </pc:sldMkLst>
        <pc:spChg chg="mod">
          <ac:chgData name="Priscilla O'Connor" userId="d3b9681a-6783-45a0-a9cd-fbceb3f6df13" providerId="ADAL" clId="{8F5E8377-C937-42DD-B7B9-D494610CBBB7}" dt="2022-08-01T20:33:23.961" v="811" actId="1076"/>
          <ac:spMkLst>
            <pc:docMk/>
            <pc:sldMk cId="3175551921" sldId="407"/>
            <ac:spMk id="3" creationId="{A4EB034C-1537-3045-83BD-564870273BCF}"/>
          </ac:spMkLst>
        </pc:spChg>
        <pc:spChg chg="mod">
          <ac:chgData name="Priscilla O'Connor" userId="d3b9681a-6783-45a0-a9cd-fbceb3f6df13" providerId="ADAL" clId="{8F5E8377-C937-42DD-B7B9-D494610CBBB7}" dt="2022-08-01T20:36:42.076" v="1264" actId="1038"/>
          <ac:spMkLst>
            <pc:docMk/>
            <pc:sldMk cId="3175551921" sldId="407"/>
            <ac:spMk id="4" creationId="{26ED401C-D6EF-E145-B5D1-85670102355E}"/>
          </ac:spMkLst>
        </pc:spChg>
        <pc:spChg chg="mod">
          <ac:chgData name="Priscilla O'Connor" userId="d3b9681a-6783-45a0-a9cd-fbceb3f6df13" providerId="ADAL" clId="{8F5E8377-C937-42DD-B7B9-D494610CBBB7}" dt="2022-08-01T20:36:27.162" v="1183" actId="1037"/>
          <ac:spMkLst>
            <pc:docMk/>
            <pc:sldMk cId="3175551921" sldId="407"/>
            <ac:spMk id="5" creationId="{AF1A0F8F-7076-8641-AE4F-95C7E1E2FCB5}"/>
          </ac:spMkLst>
        </pc:spChg>
        <pc:spChg chg="mod">
          <ac:chgData name="Priscilla O'Connor" userId="d3b9681a-6783-45a0-a9cd-fbceb3f6df13" providerId="ADAL" clId="{8F5E8377-C937-42DD-B7B9-D494610CBBB7}" dt="2022-08-01T20:36:13.364" v="1178" actId="20577"/>
          <ac:spMkLst>
            <pc:docMk/>
            <pc:sldMk cId="3175551921" sldId="407"/>
            <ac:spMk id="6" creationId="{F39DE930-97E9-E74C-9327-ECC1C3AAF664}"/>
          </ac:spMkLst>
        </pc:spChg>
        <pc:picChg chg="del">
          <ac:chgData name="Priscilla O'Connor" userId="d3b9681a-6783-45a0-a9cd-fbceb3f6df13" providerId="ADAL" clId="{8F5E8377-C937-42DD-B7B9-D494610CBBB7}" dt="2022-08-01T20:31:42.666" v="793" actId="478"/>
          <ac:picMkLst>
            <pc:docMk/>
            <pc:sldMk cId="3175551921" sldId="407"/>
            <ac:picMk id="8" creationId="{23D2E2FC-7F24-CC49-B2CD-302EFEACD16F}"/>
          </ac:picMkLst>
        </pc:picChg>
        <pc:picChg chg="add mod modCrop">
          <ac:chgData name="Priscilla O'Connor" userId="d3b9681a-6783-45a0-a9cd-fbceb3f6df13" providerId="ADAL" clId="{8F5E8377-C937-42DD-B7B9-D494610CBBB7}" dt="2022-08-01T20:34:23.694" v="827" actId="1036"/>
          <ac:picMkLst>
            <pc:docMk/>
            <pc:sldMk cId="3175551921" sldId="407"/>
            <ac:picMk id="9" creationId="{D50F1C39-9509-7676-CAD7-F6AF4B7E4741}"/>
          </ac:picMkLst>
        </pc:picChg>
      </pc:sldChg>
      <pc:sldChg chg="addSp delSp modSp mod">
        <pc:chgData name="Priscilla O'Connor" userId="d3b9681a-6783-45a0-a9cd-fbceb3f6df13" providerId="ADAL" clId="{8F5E8377-C937-42DD-B7B9-D494610CBBB7}" dt="2022-08-01T20:39:14.462" v="1279" actId="1076"/>
        <pc:sldMkLst>
          <pc:docMk/>
          <pc:sldMk cId="2604260928" sldId="408"/>
        </pc:sldMkLst>
        <pc:picChg chg="del">
          <ac:chgData name="Priscilla O'Connor" userId="d3b9681a-6783-45a0-a9cd-fbceb3f6df13" providerId="ADAL" clId="{8F5E8377-C937-42DD-B7B9-D494610CBBB7}" dt="2022-08-01T20:38:47.771" v="1265" actId="478"/>
          <ac:picMkLst>
            <pc:docMk/>
            <pc:sldMk cId="2604260928" sldId="408"/>
            <ac:picMk id="4" creationId="{5E95CE6A-9810-ED48-B125-9953D40BEF0C}"/>
          </ac:picMkLst>
        </pc:picChg>
        <pc:picChg chg="add mod">
          <ac:chgData name="Priscilla O'Connor" userId="d3b9681a-6783-45a0-a9cd-fbceb3f6df13" providerId="ADAL" clId="{8F5E8377-C937-42DD-B7B9-D494610CBBB7}" dt="2022-08-01T20:39:14.462" v="1279" actId="1076"/>
          <ac:picMkLst>
            <pc:docMk/>
            <pc:sldMk cId="2604260928" sldId="408"/>
            <ac:picMk id="8" creationId="{4DC040B5-6BDA-A81D-7763-DD69A9D81568}"/>
          </ac:picMkLst>
        </pc:picChg>
      </pc:sldChg>
      <pc:sldChg chg="addSp delSp modSp mod">
        <pc:chgData name="Priscilla O'Connor" userId="d3b9681a-6783-45a0-a9cd-fbceb3f6df13" providerId="ADAL" clId="{8F5E8377-C937-42DD-B7B9-D494610CBBB7}" dt="2022-08-01T20:40:54.023" v="1290" actId="14100"/>
        <pc:sldMkLst>
          <pc:docMk/>
          <pc:sldMk cId="2570692340" sldId="409"/>
        </pc:sldMkLst>
        <pc:picChg chg="del">
          <ac:chgData name="Priscilla O'Connor" userId="d3b9681a-6783-45a0-a9cd-fbceb3f6df13" providerId="ADAL" clId="{8F5E8377-C937-42DD-B7B9-D494610CBBB7}" dt="2022-08-01T20:40:29.743" v="1280" actId="478"/>
          <ac:picMkLst>
            <pc:docMk/>
            <pc:sldMk cId="2570692340" sldId="409"/>
            <ac:picMk id="6" creationId="{FD229662-7AA7-4541-BD4B-1795E9CA913A}"/>
          </ac:picMkLst>
        </pc:picChg>
        <pc:picChg chg="add mod">
          <ac:chgData name="Priscilla O'Connor" userId="d3b9681a-6783-45a0-a9cd-fbceb3f6df13" providerId="ADAL" clId="{8F5E8377-C937-42DD-B7B9-D494610CBBB7}" dt="2022-08-01T20:40:54.023" v="1290" actId="14100"/>
          <ac:picMkLst>
            <pc:docMk/>
            <pc:sldMk cId="2570692340" sldId="409"/>
            <ac:picMk id="7" creationId="{8D46BF14-BACF-5A88-345E-9655BAA59D01}"/>
          </ac:picMkLst>
        </pc:picChg>
      </pc:sldChg>
      <pc:sldChg chg="addSp delSp modSp mod">
        <pc:chgData name="Priscilla O'Connor" userId="d3b9681a-6783-45a0-a9cd-fbceb3f6df13" providerId="ADAL" clId="{8F5E8377-C937-42DD-B7B9-D494610CBBB7}" dt="2022-08-01T19:54:44.241" v="674" actId="20577"/>
        <pc:sldMkLst>
          <pc:docMk/>
          <pc:sldMk cId="3592326577" sldId="410"/>
        </pc:sldMkLst>
        <pc:spChg chg="mod">
          <ac:chgData name="Priscilla O'Connor" userId="d3b9681a-6783-45a0-a9cd-fbceb3f6df13" providerId="ADAL" clId="{8F5E8377-C937-42DD-B7B9-D494610CBBB7}" dt="2022-08-01T19:54:44.241" v="674" actId="20577"/>
          <ac:spMkLst>
            <pc:docMk/>
            <pc:sldMk cId="3592326577" sldId="410"/>
            <ac:spMk id="5" creationId="{BF708FDB-0937-D840-924F-3197648EC214}"/>
          </ac:spMkLst>
        </pc:spChg>
        <pc:graphicFrameChg chg="mod modGraphic">
          <ac:chgData name="Priscilla O'Connor" userId="d3b9681a-6783-45a0-a9cd-fbceb3f6df13" providerId="ADAL" clId="{8F5E8377-C937-42DD-B7B9-D494610CBBB7}" dt="2022-08-01T19:40:07.168" v="175" actId="1076"/>
          <ac:graphicFrameMkLst>
            <pc:docMk/>
            <pc:sldMk cId="3592326577" sldId="410"/>
            <ac:graphicFrameMk id="8" creationId="{50338931-60A1-4972-98A5-95775F7C2C37}"/>
          </ac:graphicFrameMkLst>
        </pc:graphicFrameChg>
        <pc:picChg chg="add mod">
          <ac:chgData name="Priscilla O'Connor" userId="d3b9681a-6783-45a0-a9cd-fbceb3f6df13" providerId="ADAL" clId="{8F5E8377-C937-42DD-B7B9-D494610CBBB7}" dt="2022-08-01T19:39:53.773" v="174" actId="1076"/>
          <ac:picMkLst>
            <pc:docMk/>
            <pc:sldMk cId="3592326577" sldId="410"/>
            <ac:picMk id="3" creationId="{C7E37905-456D-2AD3-A126-96D8AAAC19F9}"/>
          </ac:picMkLst>
        </pc:picChg>
        <pc:picChg chg="del">
          <ac:chgData name="Priscilla O'Connor" userId="d3b9681a-6783-45a0-a9cd-fbceb3f6df13" providerId="ADAL" clId="{8F5E8377-C937-42DD-B7B9-D494610CBBB7}" dt="2022-08-01T19:35:15.606" v="142" actId="478"/>
          <ac:picMkLst>
            <pc:docMk/>
            <pc:sldMk cId="3592326577" sldId="410"/>
            <ac:picMk id="4" creationId="{3E8058BC-00C2-904A-946C-2850621CD4FA}"/>
          </ac:picMkLst>
        </pc:picChg>
      </pc:sldChg>
      <pc:sldChg chg="addSp delSp modSp mod">
        <pc:chgData name="Priscilla O'Connor" userId="d3b9681a-6783-45a0-a9cd-fbceb3f6df13" providerId="ADAL" clId="{8F5E8377-C937-42DD-B7B9-D494610CBBB7}" dt="2022-08-01T19:54:53.343" v="676" actId="20577"/>
        <pc:sldMkLst>
          <pc:docMk/>
          <pc:sldMk cId="1908264143" sldId="412"/>
        </pc:sldMkLst>
        <pc:spChg chg="mod">
          <ac:chgData name="Priscilla O'Connor" userId="d3b9681a-6783-45a0-a9cd-fbceb3f6df13" providerId="ADAL" clId="{8F5E8377-C937-42DD-B7B9-D494610CBBB7}" dt="2022-08-01T19:54:53.343" v="676" actId="20577"/>
          <ac:spMkLst>
            <pc:docMk/>
            <pc:sldMk cId="1908264143" sldId="412"/>
            <ac:spMk id="7" creationId="{E2B1575B-CCC5-D848-B362-E205EFCDC369}"/>
          </ac:spMkLst>
        </pc:spChg>
        <pc:graphicFrameChg chg="mod modGraphic">
          <ac:chgData name="Priscilla O'Connor" userId="d3b9681a-6783-45a0-a9cd-fbceb3f6df13" providerId="ADAL" clId="{8F5E8377-C937-42DD-B7B9-D494610CBBB7}" dt="2022-08-01T19:39:00.313" v="162" actId="20577"/>
          <ac:graphicFrameMkLst>
            <pc:docMk/>
            <pc:sldMk cId="1908264143" sldId="412"/>
            <ac:graphicFrameMk id="8" creationId="{50338931-60A1-4972-98A5-95775F7C2C37}"/>
          </ac:graphicFrameMkLst>
        </pc:graphicFrameChg>
        <pc:picChg chg="add mod">
          <ac:chgData name="Priscilla O'Connor" userId="d3b9681a-6783-45a0-a9cd-fbceb3f6df13" providerId="ADAL" clId="{8F5E8377-C937-42DD-B7B9-D494610CBBB7}" dt="2022-08-01T19:26:12.777" v="89" actId="1076"/>
          <ac:picMkLst>
            <pc:docMk/>
            <pc:sldMk cId="1908264143" sldId="412"/>
            <ac:picMk id="3" creationId="{FFD3D524-2CE7-B112-241A-BE81EEEC7ACB}"/>
          </ac:picMkLst>
        </pc:picChg>
        <pc:picChg chg="del">
          <ac:chgData name="Priscilla O'Connor" userId="d3b9681a-6783-45a0-a9cd-fbceb3f6df13" providerId="ADAL" clId="{8F5E8377-C937-42DD-B7B9-D494610CBBB7}" dt="2022-08-01T19:23:36.212" v="57" actId="478"/>
          <ac:picMkLst>
            <pc:docMk/>
            <pc:sldMk cId="1908264143" sldId="412"/>
            <ac:picMk id="5" creationId="{49421FD9-8E7D-CB41-AC2E-48B5A294FC13}"/>
          </ac:picMkLst>
        </pc:picChg>
      </pc:sldChg>
      <pc:sldChg chg="addSp delSp modSp mod">
        <pc:chgData name="Priscilla O'Connor" userId="d3b9681a-6783-45a0-a9cd-fbceb3f6df13" providerId="ADAL" clId="{8F5E8377-C937-42DD-B7B9-D494610CBBB7}" dt="2022-08-01T19:54:57.780" v="677" actId="20577"/>
        <pc:sldMkLst>
          <pc:docMk/>
          <pc:sldMk cId="199637685" sldId="413"/>
        </pc:sldMkLst>
        <pc:spChg chg="mod">
          <ac:chgData name="Priscilla O'Connor" userId="d3b9681a-6783-45a0-a9cd-fbceb3f6df13" providerId="ADAL" clId="{8F5E8377-C937-42DD-B7B9-D494610CBBB7}" dt="2022-08-01T19:54:57.780" v="677" actId="20577"/>
          <ac:spMkLst>
            <pc:docMk/>
            <pc:sldMk cId="199637685" sldId="413"/>
            <ac:spMk id="7" creationId="{3CD20A1B-94C3-414E-805E-33F9052FC266}"/>
          </ac:spMkLst>
        </pc:spChg>
        <pc:graphicFrameChg chg="mod modGraphic">
          <ac:chgData name="Priscilla O'Connor" userId="d3b9681a-6783-45a0-a9cd-fbceb3f6df13" providerId="ADAL" clId="{8F5E8377-C937-42DD-B7B9-D494610CBBB7}" dt="2022-08-01T19:39:05.143" v="164" actId="20577"/>
          <ac:graphicFrameMkLst>
            <pc:docMk/>
            <pc:sldMk cId="199637685" sldId="413"/>
            <ac:graphicFrameMk id="8" creationId="{50338931-60A1-4972-98A5-95775F7C2C37}"/>
          </ac:graphicFrameMkLst>
        </pc:graphicFrameChg>
        <pc:picChg chg="add mod">
          <ac:chgData name="Priscilla O'Connor" userId="d3b9681a-6783-45a0-a9cd-fbceb3f6df13" providerId="ADAL" clId="{8F5E8377-C937-42DD-B7B9-D494610CBBB7}" dt="2022-08-01T19:28:03.617" v="109" actId="1076"/>
          <ac:picMkLst>
            <pc:docMk/>
            <pc:sldMk cId="199637685" sldId="413"/>
            <ac:picMk id="3" creationId="{A7237E20-3F5C-C6E1-22B5-644D6CA790A7}"/>
          </ac:picMkLst>
        </pc:picChg>
        <pc:picChg chg="del mod">
          <ac:chgData name="Priscilla O'Connor" userId="d3b9681a-6783-45a0-a9cd-fbceb3f6df13" providerId="ADAL" clId="{8F5E8377-C937-42DD-B7B9-D494610CBBB7}" dt="2022-08-01T19:20:45.736" v="53" actId="478"/>
          <ac:picMkLst>
            <pc:docMk/>
            <pc:sldMk cId="199637685" sldId="413"/>
            <ac:picMk id="5" creationId="{77BA94E5-E219-374E-A1AD-40DA4C28EFDD}"/>
          </ac:picMkLst>
        </pc:picChg>
      </pc:sldChg>
      <pc:sldChg chg="del">
        <pc:chgData name="Priscilla O'Connor" userId="d3b9681a-6783-45a0-a9cd-fbceb3f6df13" providerId="ADAL" clId="{8F5E8377-C937-42DD-B7B9-D494610CBBB7}" dt="2022-08-01T19:54:37.453" v="673" actId="2696"/>
        <pc:sldMkLst>
          <pc:docMk/>
          <pc:sldMk cId="3017437558" sldId="414"/>
        </pc:sldMkLst>
      </pc:sldChg>
      <pc:sldChg chg="addSp delSp modSp mod">
        <pc:chgData name="Priscilla O'Connor" userId="d3b9681a-6783-45a0-a9cd-fbceb3f6df13" providerId="ADAL" clId="{8F5E8377-C937-42DD-B7B9-D494610CBBB7}" dt="2022-08-01T19:16:25.807" v="34" actId="948"/>
        <pc:sldMkLst>
          <pc:docMk/>
          <pc:sldMk cId="3749781392" sldId="415"/>
        </pc:sldMkLst>
        <pc:spChg chg="mod">
          <ac:chgData name="Priscilla O'Connor" userId="d3b9681a-6783-45a0-a9cd-fbceb3f6df13" providerId="ADAL" clId="{8F5E8377-C937-42DD-B7B9-D494610CBBB7}" dt="2022-08-01T19:16:25.807" v="34" actId="948"/>
          <ac:spMkLst>
            <pc:docMk/>
            <pc:sldMk cId="3749781392" sldId="415"/>
            <ac:spMk id="2" creationId="{C250DC7F-B980-7445-B06D-7031B52640F7}"/>
          </ac:spMkLst>
        </pc:spChg>
        <pc:picChg chg="add mod">
          <ac:chgData name="Priscilla O'Connor" userId="d3b9681a-6783-45a0-a9cd-fbceb3f6df13" providerId="ADAL" clId="{8F5E8377-C937-42DD-B7B9-D494610CBBB7}" dt="2022-08-01T19:16:12.352" v="31" actId="1076"/>
          <ac:picMkLst>
            <pc:docMk/>
            <pc:sldMk cId="3749781392" sldId="415"/>
            <ac:picMk id="5" creationId="{EA95A43C-CE01-EDCF-95AB-473A75927CD8}"/>
          </ac:picMkLst>
        </pc:picChg>
        <pc:picChg chg="del mod">
          <ac:chgData name="Priscilla O'Connor" userId="d3b9681a-6783-45a0-a9cd-fbceb3f6df13" providerId="ADAL" clId="{8F5E8377-C937-42DD-B7B9-D494610CBBB7}" dt="2022-08-01T19:16:05.708" v="30" actId="478"/>
          <ac:picMkLst>
            <pc:docMk/>
            <pc:sldMk cId="3749781392" sldId="415"/>
            <ac:picMk id="7" creationId="{61DD2003-7323-3547-9B43-13EA0F75DF72}"/>
          </ac:picMkLst>
        </pc:picChg>
      </pc:sldChg>
      <pc:sldChg chg="addSp delSp modSp mod">
        <pc:chgData name="Priscilla O'Connor" userId="d3b9681a-6783-45a0-a9cd-fbceb3f6df13" providerId="ADAL" clId="{8F5E8377-C937-42DD-B7B9-D494610CBBB7}" dt="2022-08-01T19:10:23.866" v="21" actId="1076"/>
        <pc:sldMkLst>
          <pc:docMk/>
          <pc:sldMk cId="78180490" sldId="416"/>
        </pc:sldMkLst>
        <pc:spChg chg="mod">
          <ac:chgData name="Priscilla O'Connor" userId="d3b9681a-6783-45a0-a9cd-fbceb3f6df13" providerId="ADAL" clId="{8F5E8377-C937-42DD-B7B9-D494610CBBB7}" dt="2022-08-01T19:09:14.923" v="16" actId="20577"/>
          <ac:spMkLst>
            <pc:docMk/>
            <pc:sldMk cId="78180490" sldId="416"/>
            <ac:spMk id="3" creationId="{CBEDE26A-B885-4E42-8A28-0B58BFE3FA5B}"/>
          </ac:spMkLst>
        </pc:spChg>
        <pc:spChg chg="mod">
          <ac:chgData name="Priscilla O'Connor" userId="d3b9681a-6783-45a0-a9cd-fbceb3f6df13" providerId="ADAL" clId="{8F5E8377-C937-42DD-B7B9-D494610CBBB7}" dt="2022-08-01T19:08:59.072" v="11" actId="14100"/>
          <ac:spMkLst>
            <pc:docMk/>
            <pc:sldMk cId="78180490" sldId="416"/>
            <ac:spMk id="5" creationId="{883136DB-A73D-3840-BB2D-1848EB45697C}"/>
          </ac:spMkLst>
        </pc:spChg>
        <pc:picChg chg="add mod">
          <ac:chgData name="Priscilla O'Connor" userId="d3b9681a-6783-45a0-a9cd-fbceb3f6df13" providerId="ADAL" clId="{8F5E8377-C937-42DD-B7B9-D494610CBBB7}" dt="2022-08-01T19:10:23.866" v="21" actId="1076"/>
          <ac:picMkLst>
            <pc:docMk/>
            <pc:sldMk cId="78180490" sldId="416"/>
            <ac:picMk id="6" creationId="{104D823A-A764-49BF-19E3-C282C13137D3}"/>
          </ac:picMkLst>
        </pc:picChg>
        <pc:picChg chg="del">
          <ac:chgData name="Priscilla O'Connor" userId="d3b9681a-6783-45a0-a9cd-fbceb3f6df13" providerId="ADAL" clId="{8F5E8377-C937-42DD-B7B9-D494610CBBB7}" dt="2022-08-01T19:08:15.584" v="0" actId="478"/>
          <ac:picMkLst>
            <pc:docMk/>
            <pc:sldMk cId="78180490" sldId="416"/>
            <ac:picMk id="7" creationId="{46A8D3B6-F75A-BD40-9209-C21A2912B4DC}"/>
          </ac:picMkLst>
        </pc:picChg>
      </pc:sldChg>
      <pc:sldChg chg="addSp delSp modSp mod">
        <pc:chgData name="Priscilla O'Connor" userId="d3b9681a-6783-45a0-a9cd-fbceb3f6df13" providerId="ADAL" clId="{8F5E8377-C937-42DD-B7B9-D494610CBBB7}" dt="2022-08-01T19:54:08.724" v="672" actId="20577"/>
        <pc:sldMkLst>
          <pc:docMk/>
          <pc:sldMk cId="3261175798" sldId="417"/>
        </pc:sldMkLst>
        <pc:spChg chg="mod">
          <ac:chgData name="Priscilla O'Connor" userId="d3b9681a-6783-45a0-a9cd-fbceb3f6df13" providerId="ADAL" clId="{8F5E8377-C937-42DD-B7B9-D494610CBBB7}" dt="2022-08-01T19:54:08.724" v="672" actId="20577"/>
          <ac:spMkLst>
            <pc:docMk/>
            <pc:sldMk cId="3261175798" sldId="417"/>
            <ac:spMk id="12" creationId="{991EF8BE-6648-4D45-BB7A-964988F37AD8}"/>
          </ac:spMkLst>
        </pc:spChg>
        <pc:spChg chg="add mod">
          <ac:chgData name="Priscilla O'Connor" userId="d3b9681a-6783-45a0-a9cd-fbceb3f6df13" providerId="ADAL" clId="{8F5E8377-C937-42DD-B7B9-D494610CBBB7}" dt="2022-08-01T19:46:57.545" v="344" actId="1038"/>
          <ac:spMkLst>
            <pc:docMk/>
            <pc:sldMk cId="3261175798" sldId="417"/>
            <ac:spMk id="23" creationId="{6E8C3B03-BBB0-44E1-7BEB-55DE925DC1F2}"/>
          </ac:spMkLst>
        </pc:spChg>
        <pc:spChg chg="add mod">
          <ac:chgData name="Priscilla O'Connor" userId="d3b9681a-6783-45a0-a9cd-fbceb3f6df13" providerId="ADAL" clId="{8F5E8377-C937-42DD-B7B9-D494610CBBB7}" dt="2022-08-01T19:48:21.395" v="557" actId="1037"/>
          <ac:spMkLst>
            <pc:docMk/>
            <pc:sldMk cId="3261175798" sldId="417"/>
            <ac:spMk id="24" creationId="{AC1BBE05-F3EF-F614-BE31-E5835D092423}"/>
          </ac:spMkLst>
        </pc:spChg>
        <pc:spChg chg="add mod">
          <ac:chgData name="Priscilla O'Connor" userId="d3b9681a-6783-45a0-a9cd-fbceb3f6df13" providerId="ADAL" clId="{8F5E8377-C937-42DD-B7B9-D494610CBBB7}" dt="2022-08-01T19:47:33.829" v="482" actId="1037"/>
          <ac:spMkLst>
            <pc:docMk/>
            <pc:sldMk cId="3261175798" sldId="417"/>
            <ac:spMk id="25" creationId="{1FAFDCA8-9A30-CA34-D797-393B15A3B604}"/>
          </ac:spMkLst>
        </pc:spChg>
        <pc:spChg chg="add mod">
          <ac:chgData name="Priscilla O'Connor" userId="d3b9681a-6783-45a0-a9cd-fbceb3f6df13" providerId="ADAL" clId="{8F5E8377-C937-42DD-B7B9-D494610CBBB7}" dt="2022-08-01T19:48:53.802" v="622" actId="1037"/>
          <ac:spMkLst>
            <pc:docMk/>
            <pc:sldMk cId="3261175798" sldId="417"/>
            <ac:spMk id="26" creationId="{0E588955-2BFC-2D73-F30A-5AC10A003998}"/>
          </ac:spMkLst>
        </pc:spChg>
        <pc:grpChg chg="add del mod">
          <ac:chgData name="Priscilla O'Connor" userId="d3b9681a-6783-45a0-a9cd-fbceb3f6df13" providerId="ADAL" clId="{8F5E8377-C937-42DD-B7B9-D494610CBBB7}" dt="2022-08-01T19:48:57.379" v="623" actId="478"/>
          <ac:grpSpMkLst>
            <pc:docMk/>
            <pc:sldMk cId="3261175798" sldId="417"/>
            <ac:grpSpMk id="11" creationId="{DC6005B8-E6A2-BF48-A6C1-23CD4FE22D5D}"/>
          </ac:grpSpMkLst>
        </pc:grpChg>
        <pc:picChg chg="add mod">
          <ac:chgData name="Priscilla O'Connor" userId="d3b9681a-6783-45a0-a9cd-fbceb3f6df13" providerId="ADAL" clId="{8F5E8377-C937-42DD-B7B9-D494610CBBB7}" dt="2022-08-01T19:46:43.654" v="341" actId="1037"/>
          <ac:picMkLst>
            <pc:docMk/>
            <pc:sldMk cId="3261175798" sldId="417"/>
            <ac:picMk id="14" creationId="{F0D6A59D-871C-FBD8-4D68-6BFDA361F9DA}"/>
          </ac:picMkLst>
        </pc:picChg>
        <pc:picChg chg="add mod">
          <ac:chgData name="Priscilla O'Connor" userId="d3b9681a-6783-45a0-a9cd-fbceb3f6df13" providerId="ADAL" clId="{8F5E8377-C937-42DD-B7B9-D494610CBBB7}" dt="2022-08-01T19:47:57.577" v="541" actId="1038"/>
          <ac:picMkLst>
            <pc:docMk/>
            <pc:sldMk cId="3261175798" sldId="417"/>
            <ac:picMk id="16" creationId="{195B3472-8E30-D1CB-C7B4-73A3E0129FC3}"/>
          </ac:picMkLst>
        </pc:picChg>
        <pc:picChg chg="add mod">
          <ac:chgData name="Priscilla O'Connor" userId="d3b9681a-6783-45a0-a9cd-fbceb3f6df13" providerId="ADAL" clId="{8F5E8377-C937-42DD-B7B9-D494610CBBB7}" dt="2022-08-01T19:47:12.499" v="394" actId="1038"/>
          <ac:picMkLst>
            <pc:docMk/>
            <pc:sldMk cId="3261175798" sldId="417"/>
            <ac:picMk id="18" creationId="{9A5A4CF2-4556-F10D-0DCC-702B1667B97F}"/>
          </ac:picMkLst>
        </pc:picChg>
        <pc:picChg chg="add del mod">
          <ac:chgData name="Priscilla O'Connor" userId="d3b9681a-6783-45a0-a9cd-fbceb3f6df13" providerId="ADAL" clId="{8F5E8377-C937-42DD-B7B9-D494610CBBB7}" dt="2022-08-01T19:43:17.421" v="234" actId="478"/>
          <ac:picMkLst>
            <pc:docMk/>
            <pc:sldMk cId="3261175798" sldId="417"/>
            <ac:picMk id="20" creationId="{C2B258AE-9F66-BB0A-9833-3EE75284F457}"/>
          </ac:picMkLst>
        </pc:picChg>
        <pc:picChg chg="add mod">
          <ac:chgData name="Priscilla O'Connor" userId="d3b9681a-6783-45a0-a9cd-fbceb3f6df13" providerId="ADAL" clId="{8F5E8377-C937-42DD-B7B9-D494610CBBB7}" dt="2022-08-01T19:47:49.764" v="534" actId="1038"/>
          <ac:picMkLst>
            <pc:docMk/>
            <pc:sldMk cId="3261175798" sldId="417"/>
            <ac:picMk id="21" creationId="{FE442D84-3B53-2428-8677-E7555ED237D7}"/>
          </ac:picMkLst>
        </pc:picChg>
      </pc:sldChg>
      <pc:sldChg chg="modSp mod">
        <pc:chgData name="Priscilla O'Connor" userId="d3b9681a-6783-45a0-a9cd-fbceb3f6df13" providerId="ADAL" clId="{8F5E8377-C937-42DD-B7B9-D494610CBBB7}" dt="2022-08-01T20:42:14.678" v="1345" actId="1076"/>
        <pc:sldMkLst>
          <pc:docMk/>
          <pc:sldMk cId="2146231125" sldId="425"/>
        </pc:sldMkLst>
        <pc:spChg chg="mod">
          <ac:chgData name="Priscilla O'Connor" userId="d3b9681a-6783-45a0-a9cd-fbceb3f6df13" providerId="ADAL" clId="{8F5E8377-C937-42DD-B7B9-D494610CBBB7}" dt="2022-08-01T20:42:02.058" v="1342" actId="1076"/>
          <ac:spMkLst>
            <pc:docMk/>
            <pc:sldMk cId="2146231125" sldId="425"/>
            <ac:spMk id="4" creationId="{65B122DF-C1A3-E544-990E-988CD37373B9}"/>
          </ac:spMkLst>
        </pc:spChg>
        <pc:spChg chg="mod">
          <ac:chgData name="Priscilla O'Connor" userId="d3b9681a-6783-45a0-a9cd-fbceb3f6df13" providerId="ADAL" clId="{8F5E8377-C937-42DD-B7B9-D494610CBBB7}" dt="2022-08-01T20:42:04.509" v="1343" actId="1076"/>
          <ac:spMkLst>
            <pc:docMk/>
            <pc:sldMk cId="2146231125" sldId="425"/>
            <ac:spMk id="5" creationId="{646F9791-AF93-3440-94AD-D86EBD841341}"/>
          </ac:spMkLst>
        </pc:spChg>
        <pc:spChg chg="mod">
          <ac:chgData name="Priscilla O'Connor" userId="d3b9681a-6783-45a0-a9cd-fbceb3f6df13" providerId="ADAL" clId="{8F5E8377-C937-42DD-B7B9-D494610CBBB7}" dt="2022-08-01T20:42:09.189" v="1344" actId="1076"/>
          <ac:spMkLst>
            <pc:docMk/>
            <pc:sldMk cId="2146231125" sldId="425"/>
            <ac:spMk id="6" creationId="{DD67BFF2-CAB7-774D-9813-B83A2A909A6C}"/>
          </ac:spMkLst>
        </pc:spChg>
        <pc:spChg chg="mod">
          <ac:chgData name="Priscilla O'Connor" userId="d3b9681a-6783-45a0-a9cd-fbceb3f6df13" providerId="ADAL" clId="{8F5E8377-C937-42DD-B7B9-D494610CBBB7}" dt="2022-08-01T20:42:14.678" v="1345" actId="1076"/>
          <ac:spMkLst>
            <pc:docMk/>
            <pc:sldMk cId="2146231125" sldId="425"/>
            <ac:spMk id="7" creationId="{298C202D-81A7-B1B3-BE95-6066FC476FC9}"/>
          </ac:spMkLst>
        </pc:spChg>
      </pc:sldChg>
    </pc:docChg>
  </pc:docChgLst>
  <pc:docChgLst>
    <pc:chgData name="Priscilla O'Connor" userId="S::priscilla.oconnor@folens.ie::d3b9681a-6783-45a0-a9cd-fbceb3f6df13" providerId="AD" clId="Web-{58878CEC-985D-4F0A-9CAA-94192DE26DA6}"/>
    <pc:docChg chg="modSld">
      <pc:chgData name="Priscilla O'Connor" userId="S::priscilla.oconnor@folens.ie::d3b9681a-6783-45a0-a9cd-fbceb3f6df13" providerId="AD" clId="Web-{58878CEC-985D-4F0A-9CAA-94192DE26DA6}" dt="2022-08-10T11:54:15.285" v="0" actId="20577"/>
      <pc:docMkLst>
        <pc:docMk/>
      </pc:docMkLst>
      <pc:sldChg chg="modSp">
        <pc:chgData name="Priscilla O'Connor" userId="S::priscilla.oconnor@folens.ie::d3b9681a-6783-45a0-a9cd-fbceb3f6df13" providerId="AD" clId="Web-{58878CEC-985D-4F0A-9CAA-94192DE26DA6}" dt="2022-08-10T11:54:15.285" v="0" actId="20577"/>
        <pc:sldMkLst>
          <pc:docMk/>
          <pc:sldMk cId="2146231125" sldId="425"/>
        </pc:sldMkLst>
        <pc:spChg chg="mod">
          <ac:chgData name="Priscilla O'Connor" userId="S::priscilla.oconnor@folens.ie::d3b9681a-6783-45a0-a9cd-fbceb3f6df13" providerId="AD" clId="Web-{58878CEC-985D-4F0A-9CAA-94192DE26DA6}" dt="2022-08-10T11:54:15.285" v="0" actId="20577"/>
          <ac:spMkLst>
            <pc:docMk/>
            <pc:sldMk cId="2146231125" sldId="425"/>
            <ac:spMk id="6" creationId="{DD67BFF2-CAB7-774D-9813-B83A2A909A6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0BBB5A-1A68-024C-B8DF-62243DF77E89}" type="datetimeFigureOut">
              <a:rPr lang="en-US" smtClean="0"/>
              <a:t>8/18/2022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38F176-347D-8C4B-9535-ABB6EF855152}" type="slidenum">
              <a:rPr lang="en-US" smtClean="0"/>
              <a:t>‹#›</a:t>
            </a:fld>
            <a:endParaRPr lang="en-US"/>
          </a:p>
        </p:txBody>
      </p:sp>
    </p:spTree>
    <p:extLst>
      <p:ext uri="{BB962C8B-B14F-4D97-AF65-F5344CB8AC3E}">
        <p14:creationId xmlns:p14="http://schemas.microsoft.com/office/powerpoint/2010/main" val="18935222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22516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3F38F176-347D-8C4B-9535-ABB6EF855152}" type="slidenum">
              <a:rPr lang="en-US" smtClean="0"/>
              <a:t>38</a:t>
            </a:fld>
            <a:endParaRPr lang="en-US"/>
          </a:p>
        </p:txBody>
      </p:sp>
    </p:spTree>
    <p:extLst>
      <p:ext uri="{BB962C8B-B14F-4D97-AF65-F5344CB8AC3E}">
        <p14:creationId xmlns:p14="http://schemas.microsoft.com/office/powerpoint/2010/main" val="1755668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3F38F176-347D-8C4B-9535-ABB6EF855152}" type="slidenum">
              <a:rPr lang="en-US" smtClean="0"/>
              <a:t>45</a:t>
            </a:fld>
            <a:endParaRPr lang="en-US"/>
          </a:p>
        </p:txBody>
      </p:sp>
    </p:spTree>
    <p:extLst>
      <p:ext uri="{BB962C8B-B14F-4D97-AF65-F5344CB8AC3E}">
        <p14:creationId xmlns:p14="http://schemas.microsoft.com/office/powerpoint/2010/main" val="480065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5109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2251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2251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3145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2097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3F38F176-347D-8C4B-9535-ABB6EF855152}" type="slidenum">
              <a:rPr lang="en-US" smtClean="0"/>
              <a:t>34</a:t>
            </a:fld>
            <a:endParaRPr lang="en-US"/>
          </a:p>
        </p:txBody>
      </p:sp>
    </p:spTree>
    <p:extLst>
      <p:ext uri="{BB962C8B-B14F-4D97-AF65-F5344CB8AC3E}">
        <p14:creationId xmlns:p14="http://schemas.microsoft.com/office/powerpoint/2010/main" val="2568782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3F38F176-347D-8C4B-9535-ABB6EF855152}" type="slidenum">
              <a:rPr lang="en-US" smtClean="0"/>
              <a:t>35</a:t>
            </a:fld>
            <a:endParaRPr lang="en-US"/>
          </a:p>
        </p:txBody>
      </p:sp>
    </p:spTree>
    <p:extLst>
      <p:ext uri="{BB962C8B-B14F-4D97-AF65-F5344CB8AC3E}">
        <p14:creationId xmlns:p14="http://schemas.microsoft.com/office/powerpoint/2010/main" val="3003825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3F38F176-347D-8C4B-9535-ABB6EF855152}" type="slidenum">
              <a:rPr lang="en-US" smtClean="0"/>
              <a:t>36</a:t>
            </a:fld>
            <a:endParaRPr lang="en-US"/>
          </a:p>
        </p:txBody>
      </p:sp>
    </p:spTree>
    <p:extLst>
      <p:ext uri="{BB962C8B-B14F-4D97-AF65-F5344CB8AC3E}">
        <p14:creationId xmlns:p14="http://schemas.microsoft.com/office/powerpoint/2010/main" val="2121931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3F38F176-347D-8C4B-9535-ABB6EF855152}" type="slidenum">
              <a:rPr lang="en-US" smtClean="0"/>
              <a:t>37</a:t>
            </a:fld>
            <a:endParaRPr lang="en-US"/>
          </a:p>
        </p:txBody>
      </p:sp>
    </p:spTree>
    <p:extLst>
      <p:ext uri="{BB962C8B-B14F-4D97-AF65-F5344CB8AC3E}">
        <p14:creationId xmlns:p14="http://schemas.microsoft.com/office/powerpoint/2010/main" val="13083309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Front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1C9A0-4482-9442-A89B-899CE9C10312}"/>
              </a:ext>
            </a:extLst>
          </p:cNvPr>
          <p:cNvSpPr>
            <a:spLocks noGrp="1"/>
          </p:cNvSpPr>
          <p:nvPr>
            <p:ph type="ctrTitle" hasCustomPrompt="1"/>
          </p:nvPr>
        </p:nvSpPr>
        <p:spPr>
          <a:xfrm>
            <a:off x="0" y="4282280"/>
            <a:ext cx="5949244" cy="1655763"/>
          </a:xfrm>
          <a:prstGeom prst="rect">
            <a:avLst/>
          </a:prstGeom>
        </p:spPr>
        <p:txBody>
          <a:bodyPr anchor="b">
            <a:normAutofit/>
          </a:bodyPr>
          <a:lstStyle>
            <a:lvl1pPr algn="ctr">
              <a:defRPr sz="5400" b="1" i="0" baseline="0">
                <a:solidFill>
                  <a:schemeClr val="bg1"/>
                </a:solidFill>
                <a:latin typeface="Calibri" panose="020F0502020204030204" pitchFamily="34" charset="0"/>
              </a:defRPr>
            </a:lvl1pPr>
          </a:lstStyle>
          <a:p>
            <a:r>
              <a:rPr lang="en-US" dirty="0"/>
              <a:t>Click to add title</a:t>
            </a:r>
          </a:p>
        </p:txBody>
      </p:sp>
      <p:sp>
        <p:nvSpPr>
          <p:cNvPr id="3" name="Subtitle 2">
            <a:extLst>
              <a:ext uri="{FF2B5EF4-FFF2-40B4-BE49-F238E27FC236}">
                <a16:creationId xmlns:a16="http://schemas.microsoft.com/office/drawing/2014/main" id="{48D5CC1A-293D-3B45-BD21-92CD30C418C9}"/>
              </a:ext>
            </a:extLst>
          </p:cNvPr>
          <p:cNvSpPr>
            <a:spLocks noGrp="1"/>
          </p:cNvSpPr>
          <p:nvPr>
            <p:ph type="subTitle" idx="1" hasCustomPrompt="1"/>
          </p:nvPr>
        </p:nvSpPr>
        <p:spPr>
          <a:xfrm>
            <a:off x="0" y="6030119"/>
            <a:ext cx="5949244" cy="1655762"/>
          </a:xfrm>
        </p:spPr>
        <p:txBody>
          <a:bodyPr>
            <a:normAutofit/>
          </a:bodyPr>
          <a:lstStyle>
            <a:lvl1pPr marL="0" indent="0" algn="ctr">
              <a:buNone/>
              <a:defRPr sz="20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Tree>
    <p:extLst>
      <p:ext uri="{BB962C8B-B14F-4D97-AF65-F5344CB8AC3E}">
        <p14:creationId xmlns:p14="http://schemas.microsoft.com/office/powerpoint/2010/main" val="3395377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51B8B-0D23-044A-BF6F-F9A6FA5F39A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C6AA52A-BDEA-E841-9172-8CB97072DC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3A52C060-80EB-674F-831D-99B8DA9F11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B6E1151-F0CC-C44A-9F9D-0741085175F9}"/>
              </a:ext>
            </a:extLst>
          </p:cNvPr>
          <p:cNvSpPr>
            <a:spLocks noGrp="1"/>
          </p:cNvSpPr>
          <p:nvPr>
            <p:ph type="dt" sz="half" idx="10"/>
          </p:nvPr>
        </p:nvSpPr>
        <p:spPr/>
        <p:txBody>
          <a:bodyPr/>
          <a:lstStyle/>
          <a:p>
            <a:fld id="{19DE580D-3BBB-A04E-8941-C61653F1542B}" type="datetimeFigureOut">
              <a:rPr lang="en-US" smtClean="0"/>
              <a:t>8/18/2022</a:t>
            </a:fld>
            <a:endParaRPr lang="en-US"/>
          </a:p>
        </p:txBody>
      </p:sp>
      <p:sp>
        <p:nvSpPr>
          <p:cNvPr id="6" name="Footer Placeholder 5">
            <a:extLst>
              <a:ext uri="{FF2B5EF4-FFF2-40B4-BE49-F238E27FC236}">
                <a16:creationId xmlns:a16="http://schemas.microsoft.com/office/drawing/2014/main" id="{2665EEDF-74A2-2742-9B65-278199BE76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375A2C-D93D-3D40-9929-285D3ECC07E9}"/>
              </a:ext>
            </a:extLst>
          </p:cNvPr>
          <p:cNvSpPr>
            <a:spLocks noGrp="1"/>
          </p:cNvSpPr>
          <p:nvPr>
            <p:ph type="sldNum" sz="quarter" idx="12"/>
          </p:nvPr>
        </p:nvSpPr>
        <p:spPr/>
        <p:txBody>
          <a:bodyPr/>
          <a:lstStyle/>
          <a:p>
            <a:fld id="{9519FE0C-6316-AF4A-B865-4D6165581326}" type="slidenum">
              <a:rPr lang="en-US" smtClean="0"/>
              <a:t>‹#›</a:t>
            </a:fld>
            <a:endParaRPr lang="en-US"/>
          </a:p>
        </p:txBody>
      </p:sp>
    </p:spTree>
    <p:extLst>
      <p:ext uri="{BB962C8B-B14F-4D97-AF65-F5344CB8AC3E}">
        <p14:creationId xmlns:p14="http://schemas.microsoft.com/office/powerpoint/2010/main" val="219300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AB0B1-0CA1-B84D-BECF-116CCF04B44C}"/>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63A4A60-CC5E-CE41-8EA1-4C1E3CEE724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BD8F49B-3CB8-2846-9CBE-404BCE5B069A}"/>
              </a:ext>
            </a:extLst>
          </p:cNvPr>
          <p:cNvSpPr>
            <a:spLocks noGrp="1"/>
          </p:cNvSpPr>
          <p:nvPr>
            <p:ph type="dt" sz="half" idx="10"/>
          </p:nvPr>
        </p:nvSpPr>
        <p:spPr/>
        <p:txBody>
          <a:bodyPr/>
          <a:lstStyle/>
          <a:p>
            <a:fld id="{19DE580D-3BBB-A04E-8941-C61653F1542B}" type="datetimeFigureOut">
              <a:rPr lang="en-US" smtClean="0"/>
              <a:t>8/18/2022</a:t>
            </a:fld>
            <a:endParaRPr lang="en-US"/>
          </a:p>
        </p:txBody>
      </p:sp>
      <p:sp>
        <p:nvSpPr>
          <p:cNvPr id="5" name="Footer Placeholder 4">
            <a:extLst>
              <a:ext uri="{FF2B5EF4-FFF2-40B4-BE49-F238E27FC236}">
                <a16:creationId xmlns:a16="http://schemas.microsoft.com/office/drawing/2014/main" id="{C2534AC4-B091-F442-84C8-2D63E92017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ACD6C2-B1BE-7B47-8743-436061AB4B51}"/>
              </a:ext>
            </a:extLst>
          </p:cNvPr>
          <p:cNvSpPr>
            <a:spLocks noGrp="1"/>
          </p:cNvSpPr>
          <p:nvPr>
            <p:ph type="sldNum" sz="quarter" idx="12"/>
          </p:nvPr>
        </p:nvSpPr>
        <p:spPr/>
        <p:txBody>
          <a:bodyPr/>
          <a:lstStyle/>
          <a:p>
            <a:fld id="{9519FE0C-6316-AF4A-B865-4D6165581326}" type="slidenum">
              <a:rPr lang="en-US" smtClean="0"/>
              <a:t>‹#›</a:t>
            </a:fld>
            <a:endParaRPr lang="en-US"/>
          </a:p>
        </p:txBody>
      </p:sp>
    </p:spTree>
    <p:extLst>
      <p:ext uri="{BB962C8B-B14F-4D97-AF65-F5344CB8AC3E}">
        <p14:creationId xmlns:p14="http://schemas.microsoft.com/office/powerpoint/2010/main" val="30686764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F980EA-2BBC-AA49-A89E-07F12B3EA4BD}"/>
              </a:ext>
            </a:extLst>
          </p:cNvPr>
          <p:cNvSpPr>
            <a:spLocks noGrp="1"/>
          </p:cNvSpPr>
          <p:nvPr>
            <p:ph type="title" orient="vert"/>
          </p:nvPr>
        </p:nvSpPr>
        <p:spPr>
          <a:xfrm>
            <a:off x="8724900" y="365125"/>
            <a:ext cx="2628900" cy="5811838"/>
          </a:xfrm>
          <a:prstGeom prst="rect">
            <a:avLst/>
          </a:prstGeo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C9A62D0-76C2-1844-8DB0-3FA7FCC1E2F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BCF00DE-82FE-8442-B3FD-AC6FB2B8AF95}"/>
              </a:ext>
            </a:extLst>
          </p:cNvPr>
          <p:cNvSpPr>
            <a:spLocks noGrp="1"/>
          </p:cNvSpPr>
          <p:nvPr>
            <p:ph type="dt" sz="half" idx="10"/>
          </p:nvPr>
        </p:nvSpPr>
        <p:spPr/>
        <p:txBody>
          <a:bodyPr/>
          <a:lstStyle/>
          <a:p>
            <a:fld id="{19DE580D-3BBB-A04E-8941-C61653F1542B}" type="datetimeFigureOut">
              <a:rPr lang="en-US" smtClean="0"/>
              <a:t>8/18/2022</a:t>
            </a:fld>
            <a:endParaRPr lang="en-US"/>
          </a:p>
        </p:txBody>
      </p:sp>
      <p:sp>
        <p:nvSpPr>
          <p:cNvPr id="5" name="Footer Placeholder 4">
            <a:extLst>
              <a:ext uri="{FF2B5EF4-FFF2-40B4-BE49-F238E27FC236}">
                <a16:creationId xmlns:a16="http://schemas.microsoft.com/office/drawing/2014/main" id="{A9652F60-9932-C944-9B81-AB8D57F988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197051-0340-5D44-83C6-94E580FE1A88}"/>
              </a:ext>
            </a:extLst>
          </p:cNvPr>
          <p:cNvSpPr>
            <a:spLocks noGrp="1"/>
          </p:cNvSpPr>
          <p:nvPr>
            <p:ph type="sldNum" sz="quarter" idx="12"/>
          </p:nvPr>
        </p:nvSpPr>
        <p:spPr/>
        <p:txBody>
          <a:bodyPr/>
          <a:lstStyle/>
          <a:p>
            <a:fld id="{9519FE0C-6316-AF4A-B865-4D6165581326}" type="slidenum">
              <a:rPr lang="en-US" smtClean="0"/>
              <a:t>‹#›</a:t>
            </a:fld>
            <a:endParaRPr lang="en-US"/>
          </a:p>
        </p:txBody>
      </p:sp>
    </p:spTree>
    <p:extLst>
      <p:ext uri="{BB962C8B-B14F-4D97-AF65-F5344CB8AC3E}">
        <p14:creationId xmlns:p14="http://schemas.microsoft.com/office/powerpoint/2010/main" val="1730147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aded backgroun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5633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92C50-7AE3-2B41-8AE9-389E726DBC48}"/>
              </a:ext>
            </a:extLst>
          </p:cNvPr>
          <p:cNvSpPr>
            <a:spLocks noGrp="1"/>
          </p:cNvSpPr>
          <p:nvPr>
            <p:ph type="title"/>
          </p:nvPr>
        </p:nvSpPr>
        <p:spPr>
          <a:xfrm>
            <a:off x="838200" y="365125"/>
            <a:ext cx="10515600" cy="1325563"/>
          </a:xfrm>
          <a:prstGeom prst="rect">
            <a:avLst/>
          </a:prstGeom>
        </p:spPr>
        <p:txBody>
          <a:bodyPr>
            <a:normAutofit/>
          </a:bodyPr>
          <a:lstStyle>
            <a:lvl1pPr>
              <a:defRPr sz="3200"/>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7CD3637A-0848-E04B-A153-9EAAB3D1C4D1}"/>
              </a:ext>
            </a:extLst>
          </p:cNvPr>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AEA33AAA-FF5D-2C40-B59D-233C98FD1D81}"/>
              </a:ext>
            </a:extLst>
          </p:cNvPr>
          <p:cNvSpPr>
            <a:spLocks noGrp="1"/>
          </p:cNvSpPr>
          <p:nvPr>
            <p:ph type="dt" sz="half" idx="10"/>
          </p:nvPr>
        </p:nvSpPr>
        <p:spPr/>
        <p:txBody>
          <a:bodyPr/>
          <a:lstStyle/>
          <a:p>
            <a:fld id="{19DE580D-3BBB-A04E-8941-C61653F1542B}" type="datetimeFigureOut">
              <a:rPr lang="en-US" smtClean="0"/>
              <a:t>8/18/2022</a:t>
            </a:fld>
            <a:endParaRPr lang="en-US"/>
          </a:p>
        </p:txBody>
      </p:sp>
      <p:sp>
        <p:nvSpPr>
          <p:cNvPr id="5" name="Footer Placeholder 4">
            <a:extLst>
              <a:ext uri="{FF2B5EF4-FFF2-40B4-BE49-F238E27FC236}">
                <a16:creationId xmlns:a16="http://schemas.microsoft.com/office/drawing/2014/main" id="{F6BF9DA9-7A0D-AA49-B253-5A7D3A37F1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2052E3-A1BC-7D4B-A261-C6A7E4D5C4D1}"/>
              </a:ext>
            </a:extLst>
          </p:cNvPr>
          <p:cNvSpPr>
            <a:spLocks noGrp="1"/>
          </p:cNvSpPr>
          <p:nvPr>
            <p:ph type="sldNum" sz="quarter" idx="12"/>
          </p:nvPr>
        </p:nvSpPr>
        <p:spPr/>
        <p:txBody>
          <a:bodyPr/>
          <a:lstStyle/>
          <a:p>
            <a:fld id="{9519FE0C-6316-AF4A-B865-4D6165581326}" type="slidenum">
              <a:rPr lang="en-US" smtClean="0"/>
              <a:t>‹#›</a:t>
            </a:fld>
            <a:endParaRPr lang="en-US"/>
          </a:p>
        </p:txBody>
      </p:sp>
    </p:spTree>
    <p:extLst>
      <p:ext uri="{BB962C8B-B14F-4D97-AF65-F5344CB8AC3E}">
        <p14:creationId xmlns:p14="http://schemas.microsoft.com/office/powerpoint/2010/main" val="3622829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99F82-70BE-DB47-BA5A-63E6C4F48445}"/>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4D25C967-BB96-6F4C-AF25-EB40B9469E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D01295A-01FB-564E-BFC7-0A3713AC283A}"/>
              </a:ext>
            </a:extLst>
          </p:cNvPr>
          <p:cNvSpPr>
            <a:spLocks noGrp="1"/>
          </p:cNvSpPr>
          <p:nvPr>
            <p:ph type="dt" sz="half" idx="10"/>
          </p:nvPr>
        </p:nvSpPr>
        <p:spPr/>
        <p:txBody>
          <a:bodyPr/>
          <a:lstStyle/>
          <a:p>
            <a:fld id="{19DE580D-3BBB-A04E-8941-C61653F1542B}" type="datetimeFigureOut">
              <a:rPr lang="en-US" smtClean="0"/>
              <a:t>8/18/2022</a:t>
            </a:fld>
            <a:endParaRPr lang="en-US"/>
          </a:p>
        </p:txBody>
      </p:sp>
      <p:sp>
        <p:nvSpPr>
          <p:cNvPr id="5" name="Footer Placeholder 4">
            <a:extLst>
              <a:ext uri="{FF2B5EF4-FFF2-40B4-BE49-F238E27FC236}">
                <a16:creationId xmlns:a16="http://schemas.microsoft.com/office/drawing/2014/main" id="{E2BEC7B2-74AD-6441-AF8A-A65B380351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B35615-8DCB-B544-8903-401AA67B61A6}"/>
              </a:ext>
            </a:extLst>
          </p:cNvPr>
          <p:cNvSpPr>
            <a:spLocks noGrp="1"/>
          </p:cNvSpPr>
          <p:nvPr>
            <p:ph type="sldNum" sz="quarter" idx="12"/>
          </p:nvPr>
        </p:nvSpPr>
        <p:spPr/>
        <p:txBody>
          <a:bodyPr/>
          <a:lstStyle/>
          <a:p>
            <a:fld id="{9519FE0C-6316-AF4A-B865-4D6165581326}" type="slidenum">
              <a:rPr lang="en-US" smtClean="0"/>
              <a:t>‹#›</a:t>
            </a:fld>
            <a:endParaRPr lang="en-US"/>
          </a:p>
        </p:txBody>
      </p:sp>
    </p:spTree>
    <p:extLst>
      <p:ext uri="{BB962C8B-B14F-4D97-AF65-F5344CB8AC3E}">
        <p14:creationId xmlns:p14="http://schemas.microsoft.com/office/powerpoint/2010/main" val="2187629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FD5B7-F4ED-9946-BC8D-42550B1B9A0E}"/>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0C007E0-5108-634B-BB02-0DC42D199C0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1095386-C1C6-464A-BDBF-1BEB6C563B9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97993D5-C317-8442-BEB8-ED05745DA49D}"/>
              </a:ext>
            </a:extLst>
          </p:cNvPr>
          <p:cNvSpPr>
            <a:spLocks noGrp="1"/>
          </p:cNvSpPr>
          <p:nvPr>
            <p:ph type="dt" sz="half" idx="10"/>
          </p:nvPr>
        </p:nvSpPr>
        <p:spPr/>
        <p:txBody>
          <a:bodyPr/>
          <a:lstStyle/>
          <a:p>
            <a:fld id="{19DE580D-3BBB-A04E-8941-C61653F1542B}" type="datetimeFigureOut">
              <a:rPr lang="en-US" smtClean="0"/>
              <a:t>8/18/2022</a:t>
            </a:fld>
            <a:endParaRPr lang="en-US"/>
          </a:p>
        </p:txBody>
      </p:sp>
      <p:sp>
        <p:nvSpPr>
          <p:cNvPr id="6" name="Footer Placeholder 5">
            <a:extLst>
              <a:ext uri="{FF2B5EF4-FFF2-40B4-BE49-F238E27FC236}">
                <a16:creationId xmlns:a16="http://schemas.microsoft.com/office/drawing/2014/main" id="{418964F4-6A7B-E34D-A847-420CDCEE84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253393-EF10-514F-9C09-B9EAA35F4A52}"/>
              </a:ext>
            </a:extLst>
          </p:cNvPr>
          <p:cNvSpPr>
            <a:spLocks noGrp="1"/>
          </p:cNvSpPr>
          <p:nvPr>
            <p:ph type="sldNum" sz="quarter" idx="12"/>
          </p:nvPr>
        </p:nvSpPr>
        <p:spPr/>
        <p:txBody>
          <a:bodyPr/>
          <a:lstStyle/>
          <a:p>
            <a:fld id="{9519FE0C-6316-AF4A-B865-4D6165581326}" type="slidenum">
              <a:rPr lang="en-US" smtClean="0"/>
              <a:t>‹#›</a:t>
            </a:fld>
            <a:endParaRPr lang="en-US"/>
          </a:p>
        </p:txBody>
      </p:sp>
    </p:spTree>
    <p:extLst>
      <p:ext uri="{BB962C8B-B14F-4D97-AF65-F5344CB8AC3E}">
        <p14:creationId xmlns:p14="http://schemas.microsoft.com/office/powerpoint/2010/main" val="2552834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FCF97-E616-FB41-B997-AAD67BEF4621}"/>
              </a:ext>
            </a:extLst>
          </p:cNvPr>
          <p:cNvSpPr>
            <a:spLocks noGrp="1"/>
          </p:cNvSpPr>
          <p:nvPr>
            <p:ph type="title"/>
          </p:nvPr>
        </p:nvSpPr>
        <p:spPr>
          <a:xfrm>
            <a:off x="839788" y="365125"/>
            <a:ext cx="10515600" cy="1325563"/>
          </a:xfrm>
          <a:prstGeom prst="rect">
            <a:avLst/>
          </a:prstGeo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BB97D44-B745-5E4F-AA37-C8835E9384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75B5580-42B7-9148-8318-CE6D44AE4EF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FDC44558-AB54-7B4C-B107-CBF905D890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DD07F08-05DF-DE47-9DD0-8FCBE393B22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5E8DE82-310A-9942-9C96-084BC373C190}"/>
              </a:ext>
            </a:extLst>
          </p:cNvPr>
          <p:cNvSpPr>
            <a:spLocks noGrp="1"/>
          </p:cNvSpPr>
          <p:nvPr>
            <p:ph type="dt" sz="half" idx="10"/>
          </p:nvPr>
        </p:nvSpPr>
        <p:spPr/>
        <p:txBody>
          <a:bodyPr/>
          <a:lstStyle/>
          <a:p>
            <a:fld id="{19DE580D-3BBB-A04E-8941-C61653F1542B}" type="datetimeFigureOut">
              <a:rPr lang="en-US" smtClean="0"/>
              <a:t>8/18/2022</a:t>
            </a:fld>
            <a:endParaRPr lang="en-US"/>
          </a:p>
        </p:txBody>
      </p:sp>
      <p:sp>
        <p:nvSpPr>
          <p:cNvPr id="8" name="Footer Placeholder 7">
            <a:extLst>
              <a:ext uri="{FF2B5EF4-FFF2-40B4-BE49-F238E27FC236}">
                <a16:creationId xmlns:a16="http://schemas.microsoft.com/office/drawing/2014/main" id="{072A6E93-CC1A-854D-8E7A-F3A38BA2A8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C6BA5B0-0C75-524F-964B-BC9CC1548B9F}"/>
              </a:ext>
            </a:extLst>
          </p:cNvPr>
          <p:cNvSpPr>
            <a:spLocks noGrp="1"/>
          </p:cNvSpPr>
          <p:nvPr>
            <p:ph type="sldNum" sz="quarter" idx="12"/>
          </p:nvPr>
        </p:nvSpPr>
        <p:spPr/>
        <p:txBody>
          <a:bodyPr/>
          <a:lstStyle/>
          <a:p>
            <a:fld id="{9519FE0C-6316-AF4A-B865-4D6165581326}" type="slidenum">
              <a:rPr lang="en-US" smtClean="0"/>
              <a:t>‹#›</a:t>
            </a:fld>
            <a:endParaRPr lang="en-US"/>
          </a:p>
        </p:txBody>
      </p:sp>
    </p:spTree>
    <p:extLst>
      <p:ext uri="{BB962C8B-B14F-4D97-AF65-F5344CB8AC3E}">
        <p14:creationId xmlns:p14="http://schemas.microsoft.com/office/powerpoint/2010/main" val="3242292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C9007-116F-9049-BA96-6361E9FD9405}"/>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0D0FBC1-A4A5-484C-8079-CA74C728B78D}"/>
              </a:ext>
            </a:extLst>
          </p:cNvPr>
          <p:cNvSpPr>
            <a:spLocks noGrp="1"/>
          </p:cNvSpPr>
          <p:nvPr>
            <p:ph type="dt" sz="half" idx="10"/>
          </p:nvPr>
        </p:nvSpPr>
        <p:spPr/>
        <p:txBody>
          <a:bodyPr/>
          <a:lstStyle/>
          <a:p>
            <a:fld id="{19DE580D-3BBB-A04E-8941-C61653F1542B}" type="datetimeFigureOut">
              <a:rPr lang="en-US" smtClean="0"/>
              <a:t>8/18/2022</a:t>
            </a:fld>
            <a:endParaRPr lang="en-US"/>
          </a:p>
        </p:txBody>
      </p:sp>
      <p:sp>
        <p:nvSpPr>
          <p:cNvPr id="4" name="Footer Placeholder 3">
            <a:extLst>
              <a:ext uri="{FF2B5EF4-FFF2-40B4-BE49-F238E27FC236}">
                <a16:creationId xmlns:a16="http://schemas.microsoft.com/office/drawing/2014/main" id="{9B361BBB-8752-E14B-8BA9-991B2264A32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F53577-58C1-2F4F-8F35-A3042709B53D}"/>
              </a:ext>
            </a:extLst>
          </p:cNvPr>
          <p:cNvSpPr>
            <a:spLocks noGrp="1"/>
          </p:cNvSpPr>
          <p:nvPr>
            <p:ph type="sldNum" sz="quarter" idx="12"/>
          </p:nvPr>
        </p:nvSpPr>
        <p:spPr/>
        <p:txBody>
          <a:bodyPr/>
          <a:lstStyle/>
          <a:p>
            <a:fld id="{9519FE0C-6316-AF4A-B865-4D6165581326}" type="slidenum">
              <a:rPr lang="en-US" smtClean="0"/>
              <a:t>‹#›</a:t>
            </a:fld>
            <a:endParaRPr lang="en-US"/>
          </a:p>
        </p:txBody>
      </p:sp>
    </p:spTree>
    <p:extLst>
      <p:ext uri="{BB962C8B-B14F-4D97-AF65-F5344CB8AC3E}">
        <p14:creationId xmlns:p14="http://schemas.microsoft.com/office/powerpoint/2010/main" val="8093672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182B8D-FF3E-B44A-96FE-20C9D6A1394C}"/>
              </a:ext>
            </a:extLst>
          </p:cNvPr>
          <p:cNvSpPr>
            <a:spLocks noGrp="1"/>
          </p:cNvSpPr>
          <p:nvPr>
            <p:ph type="dt" sz="half" idx="10"/>
          </p:nvPr>
        </p:nvSpPr>
        <p:spPr/>
        <p:txBody>
          <a:bodyPr/>
          <a:lstStyle/>
          <a:p>
            <a:fld id="{19DE580D-3BBB-A04E-8941-C61653F1542B}" type="datetimeFigureOut">
              <a:rPr lang="en-US" smtClean="0"/>
              <a:t>8/18/2022</a:t>
            </a:fld>
            <a:endParaRPr lang="en-US"/>
          </a:p>
        </p:txBody>
      </p:sp>
      <p:sp>
        <p:nvSpPr>
          <p:cNvPr id="3" name="Footer Placeholder 2">
            <a:extLst>
              <a:ext uri="{FF2B5EF4-FFF2-40B4-BE49-F238E27FC236}">
                <a16:creationId xmlns:a16="http://schemas.microsoft.com/office/drawing/2014/main" id="{05704A25-737A-0B4B-90E3-3CC1B9885F0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39918F6-CD3F-EC43-BCBE-27C099066D23}"/>
              </a:ext>
            </a:extLst>
          </p:cNvPr>
          <p:cNvSpPr>
            <a:spLocks noGrp="1"/>
          </p:cNvSpPr>
          <p:nvPr>
            <p:ph type="sldNum" sz="quarter" idx="12"/>
          </p:nvPr>
        </p:nvSpPr>
        <p:spPr/>
        <p:txBody>
          <a:bodyPr/>
          <a:lstStyle/>
          <a:p>
            <a:fld id="{9519FE0C-6316-AF4A-B865-4D6165581326}" type="slidenum">
              <a:rPr lang="en-US" smtClean="0"/>
              <a:t>‹#›</a:t>
            </a:fld>
            <a:endParaRPr lang="en-US"/>
          </a:p>
        </p:txBody>
      </p:sp>
    </p:spTree>
    <p:extLst>
      <p:ext uri="{BB962C8B-B14F-4D97-AF65-F5344CB8AC3E}">
        <p14:creationId xmlns:p14="http://schemas.microsoft.com/office/powerpoint/2010/main" val="1324192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6B055-E7DE-8342-9CFE-E9539573BEA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C465856-121E-B346-9B1B-B85F68E3A0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05C49C1-C556-BB4B-86F4-0AFC1A83F8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F7AE0DF-F478-C341-BA66-22C116B92A27}"/>
              </a:ext>
            </a:extLst>
          </p:cNvPr>
          <p:cNvSpPr>
            <a:spLocks noGrp="1"/>
          </p:cNvSpPr>
          <p:nvPr>
            <p:ph type="dt" sz="half" idx="10"/>
          </p:nvPr>
        </p:nvSpPr>
        <p:spPr/>
        <p:txBody>
          <a:bodyPr/>
          <a:lstStyle/>
          <a:p>
            <a:fld id="{19DE580D-3BBB-A04E-8941-C61653F1542B}" type="datetimeFigureOut">
              <a:rPr lang="en-US" smtClean="0"/>
              <a:t>8/18/2022</a:t>
            </a:fld>
            <a:endParaRPr lang="en-US"/>
          </a:p>
        </p:txBody>
      </p:sp>
      <p:sp>
        <p:nvSpPr>
          <p:cNvPr id="6" name="Footer Placeholder 5">
            <a:extLst>
              <a:ext uri="{FF2B5EF4-FFF2-40B4-BE49-F238E27FC236}">
                <a16:creationId xmlns:a16="http://schemas.microsoft.com/office/drawing/2014/main" id="{336EC18F-EAAD-8545-8FCE-55BD635392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2D8E9E-AEF6-AC45-B375-4B9FC0E32DDE}"/>
              </a:ext>
            </a:extLst>
          </p:cNvPr>
          <p:cNvSpPr>
            <a:spLocks noGrp="1"/>
          </p:cNvSpPr>
          <p:nvPr>
            <p:ph type="sldNum" sz="quarter" idx="12"/>
          </p:nvPr>
        </p:nvSpPr>
        <p:spPr/>
        <p:txBody>
          <a:bodyPr/>
          <a:lstStyle/>
          <a:p>
            <a:fld id="{9519FE0C-6316-AF4A-B865-4D6165581326}" type="slidenum">
              <a:rPr lang="en-US" smtClean="0"/>
              <a:t>‹#›</a:t>
            </a:fld>
            <a:endParaRPr lang="en-US"/>
          </a:p>
        </p:txBody>
      </p:sp>
    </p:spTree>
    <p:extLst>
      <p:ext uri="{BB962C8B-B14F-4D97-AF65-F5344CB8AC3E}">
        <p14:creationId xmlns:p14="http://schemas.microsoft.com/office/powerpoint/2010/main" val="2368045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6B9ECB0-C630-204D-BC29-C23979A375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51211013-8E0B-2C4B-87D3-C5608FB360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DE580D-3BBB-A04E-8941-C61653F1542B}" type="datetimeFigureOut">
              <a:rPr lang="en-US" smtClean="0"/>
              <a:t>8/18/2022</a:t>
            </a:fld>
            <a:endParaRPr lang="en-US"/>
          </a:p>
        </p:txBody>
      </p:sp>
      <p:sp>
        <p:nvSpPr>
          <p:cNvPr id="5" name="Footer Placeholder 4">
            <a:extLst>
              <a:ext uri="{FF2B5EF4-FFF2-40B4-BE49-F238E27FC236}">
                <a16:creationId xmlns:a16="http://schemas.microsoft.com/office/drawing/2014/main" id="{B4B5B461-2F18-ED40-B4AD-D5CFCDAA42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73A45E9-8DB7-8243-A31E-241E17D504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19FE0C-6316-AF4A-B865-4D6165581326}" type="slidenum">
              <a:rPr lang="en-US" smtClean="0"/>
              <a:t>‹#›</a:t>
            </a:fld>
            <a:endParaRPr lang="en-US"/>
          </a:p>
        </p:txBody>
      </p:sp>
      <p:sp>
        <p:nvSpPr>
          <p:cNvPr id="7" name="Title Placeholder 6">
            <a:extLst>
              <a:ext uri="{FF2B5EF4-FFF2-40B4-BE49-F238E27FC236}">
                <a16:creationId xmlns:a16="http://schemas.microsoft.com/office/drawing/2014/main" id="{EC699637-C3AA-E945-AE17-3DBD7F1599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Tree>
    <p:extLst>
      <p:ext uri="{BB962C8B-B14F-4D97-AF65-F5344CB8AC3E}">
        <p14:creationId xmlns:p14="http://schemas.microsoft.com/office/powerpoint/2010/main" val="3092150232"/>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8"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3E3D6-CDCF-284A-9984-0E744737305E}"/>
              </a:ext>
            </a:extLst>
          </p:cNvPr>
          <p:cNvSpPr>
            <a:spLocks noGrp="1"/>
          </p:cNvSpPr>
          <p:nvPr>
            <p:ph type="ctrTitle"/>
          </p:nvPr>
        </p:nvSpPr>
        <p:spPr>
          <a:xfrm>
            <a:off x="656498" y="4703975"/>
            <a:ext cx="7952127" cy="956140"/>
          </a:xfrm>
        </p:spPr>
        <p:txBody>
          <a:bodyPr>
            <a:normAutofit/>
          </a:bodyPr>
          <a:lstStyle/>
          <a:p>
            <a:pPr marL="806450" indent="-806450" algn="l"/>
            <a:r>
              <a:rPr lang="en-US" spc="50" dirty="0">
                <a:ln w="9525" cmpd="sng">
                  <a:solidFill>
                    <a:schemeClr val="accent1"/>
                  </a:solidFill>
                  <a:prstDash val="solid"/>
                </a:ln>
                <a:solidFill>
                  <a:srgbClr val="70AD47">
                    <a:tint val="1000"/>
                  </a:srgbClr>
                </a:solidFill>
                <a:effectLst>
                  <a:glow rad="38100">
                    <a:schemeClr val="accent1">
                      <a:alpha val="40000"/>
                    </a:schemeClr>
                  </a:glow>
                </a:effectLst>
              </a:rPr>
              <a:t>Soils</a:t>
            </a:r>
          </a:p>
        </p:txBody>
      </p:sp>
      <p:sp>
        <p:nvSpPr>
          <p:cNvPr id="3" name="Subtitle 2">
            <a:extLst>
              <a:ext uri="{FF2B5EF4-FFF2-40B4-BE49-F238E27FC236}">
                <a16:creationId xmlns:a16="http://schemas.microsoft.com/office/drawing/2014/main" id="{7A305C31-9E57-BC4C-867A-C6AFE157B4F1}"/>
              </a:ext>
            </a:extLst>
          </p:cNvPr>
          <p:cNvSpPr>
            <a:spLocks noGrp="1"/>
          </p:cNvSpPr>
          <p:nvPr>
            <p:ph type="subTitle" idx="1"/>
          </p:nvPr>
        </p:nvSpPr>
        <p:spPr>
          <a:xfrm>
            <a:off x="693668" y="5648898"/>
            <a:ext cx="3411657" cy="393389"/>
          </a:xfrm>
        </p:spPr>
        <p:txBody>
          <a:bodyPr/>
          <a:lstStyle/>
          <a:p>
            <a:pPr algn="l"/>
            <a:r>
              <a:rPr lang="en-US" altLang="en-US" sz="1600" b="1" dirty="0"/>
              <a:t>Learning outcomes: 1.4., 2.4</a:t>
            </a:r>
          </a:p>
          <a:p>
            <a:endParaRPr lang="en-US" dirty="0"/>
          </a:p>
        </p:txBody>
      </p:sp>
      <p:sp>
        <p:nvSpPr>
          <p:cNvPr id="4" name="Oval 3">
            <a:extLst>
              <a:ext uri="{FF2B5EF4-FFF2-40B4-BE49-F238E27FC236}">
                <a16:creationId xmlns:a16="http://schemas.microsoft.com/office/drawing/2014/main" id="{CF9C894F-BE1E-42C7-B9D5-D24BB527F0A3}"/>
              </a:ext>
            </a:extLst>
          </p:cNvPr>
          <p:cNvSpPr/>
          <p:nvPr/>
        </p:nvSpPr>
        <p:spPr>
          <a:xfrm>
            <a:off x="481795" y="609599"/>
            <a:ext cx="1405053" cy="1405053"/>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IE" sz="5400" dirty="0"/>
          </a:p>
        </p:txBody>
      </p:sp>
      <p:sp>
        <p:nvSpPr>
          <p:cNvPr id="5" name="TextBox 4">
            <a:extLst>
              <a:ext uri="{FF2B5EF4-FFF2-40B4-BE49-F238E27FC236}">
                <a16:creationId xmlns:a16="http://schemas.microsoft.com/office/drawing/2014/main" id="{BE54530F-03EA-4F90-BB90-18ABB246F24E}"/>
              </a:ext>
            </a:extLst>
          </p:cNvPr>
          <p:cNvSpPr txBox="1"/>
          <p:nvPr/>
        </p:nvSpPr>
        <p:spPr>
          <a:xfrm>
            <a:off x="663932" y="750705"/>
            <a:ext cx="1070517" cy="369332"/>
          </a:xfrm>
          <a:prstGeom prst="rect">
            <a:avLst/>
          </a:prstGeom>
        </p:spPr>
        <p:txBody>
          <a:bodyPr wrap="square" rtlCol="0">
            <a:spAutoFit/>
          </a:bodyPr>
          <a:lstStyle/>
          <a:p>
            <a:pPr algn="ctr"/>
            <a:r>
              <a:rPr lang="en-GB" b="1" dirty="0">
                <a:solidFill>
                  <a:srgbClr val="FFC000"/>
                </a:solidFill>
                <a:latin typeface="+mn-lt"/>
              </a:rPr>
              <a:t>Chapter</a:t>
            </a:r>
          </a:p>
        </p:txBody>
      </p:sp>
      <p:sp>
        <p:nvSpPr>
          <p:cNvPr id="6" name="TextBox 5">
            <a:extLst>
              <a:ext uri="{FF2B5EF4-FFF2-40B4-BE49-F238E27FC236}">
                <a16:creationId xmlns:a16="http://schemas.microsoft.com/office/drawing/2014/main" id="{9B4703C1-098A-4755-A7C5-0D1C145C70E8}"/>
              </a:ext>
            </a:extLst>
          </p:cNvPr>
          <p:cNvSpPr txBox="1"/>
          <p:nvPr/>
        </p:nvSpPr>
        <p:spPr>
          <a:xfrm>
            <a:off x="670221" y="872191"/>
            <a:ext cx="1070517" cy="1107996"/>
          </a:xfrm>
          <a:prstGeom prst="rect">
            <a:avLst/>
          </a:prstGeom>
        </p:spPr>
        <p:txBody>
          <a:bodyPr wrap="square" rtlCol="0">
            <a:spAutoFit/>
          </a:bodyPr>
          <a:lstStyle/>
          <a:p>
            <a:pPr algn="ctr"/>
            <a:r>
              <a:rPr lang="en-GB" sz="6600" b="1" spc="50" dirty="0">
                <a:ln w="9525" cmpd="sng">
                  <a:solidFill>
                    <a:schemeClr val="accent1"/>
                  </a:solidFill>
                  <a:prstDash val="solid"/>
                </a:ln>
                <a:solidFill>
                  <a:srgbClr val="70AD47">
                    <a:tint val="1000"/>
                  </a:srgbClr>
                </a:solidFill>
                <a:effectLst>
                  <a:glow rad="38100">
                    <a:schemeClr val="accent1">
                      <a:alpha val="40000"/>
                    </a:schemeClr>
                  </a:glow>
                </a:effectLst>
                <a:latin typeface="Calibri" panose="020F0502020204030204" pitchFamily="34" charset="0"/>
                <a:ea typeface="+mj-ea"/>
                <a:cs typeface="+mj-cs"/>
              </a:rPr>
              <a:t>14</a:t>
            </a:r>
            <a:endParaRPr lang="en-IE" sz="6600" b="1" spc="50" dirty="0">
              <a:ln w="9525" cmpd="sng">
                <a:solidFill>
                  <a:schemeClr val="accent1"/>
                </a:solidFill>
                <a:prstDash val="solid"/>
              </a:ln>
              <a:solidFill>
                <a:srgbClr val="70AD47">
                  <a:tint val="1000"/>
                </a:srgbClr>
              </a:solidFill>
              <a:effectLst>
                <a:glow rad="38100">
                  <a:schemeClr val="accent1">
                    <a:alpha val="40000"/>
                  </a:schemeClr>
                </a:glow>
              </a:effectLst>
              <a:latin typeface="Calibri" panose="020F0502020204030204" pitchFamily="34" charset="0"/>
              <a:ea typeface="+mj-ea"/>
              <a:cs typeface="+mj-cs"/>
            </a:endParaRPr>
          </a:p>
        </p:txBody>
      </p:sp>
    </p:spTree>
    <p:extLst>
      <p:ext uri="{BB962C8B-B14F-4D97-AF65-F5344CB8AC3E}">
        <p14:creationId xmlns:p14="http://schemas.microsoft.com/office/powerpoint/2010/main" val="17018186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2"/>
          <p:cNvSpPr/>
          <p:nvPr/>
        </p:nvSpPr>
        <p:spPr>
          <a:xfrm>
            <a:off x="0" y="1"/>
            <a:ext cx="12192000" cy="5881510"/>
          </a:xfrm>
          <a:prstGeom prst="rect">
            <a:avLst/>
          </a:prstGeom>
          <a:solidFill>
            <a:srgbClr val="FFDE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9" name="Google Shape;159;p12"/>
          <p:cNvSpPr txBox="1"/>
          <p:nvPr/>
        </p:nvSpPr>
        <p:spPr>
          <a:xfrm>
            <a:off x="463296" y="2322655"/>
            <a:ext cx="10515600" cy="618101"/>
          </a:xfrm>
          <a:prstGeom prst="rect">
            <a:avLst/>
          </a:prstGeom>
          <a:noFill/>
          <a:ln>
            <a:noFill/>
          </a:ln>
        </p:spPr>
        <p:txBody>
          <a:bodyPr spcFirstLastPara="1" wrap="square" lIns="91425" tIns="45700" rIns="91425" bIns="45700" anchor="t" anchorCtr="0">
            <a:noAutofit/>
          </a:bodyPr>
          <a:lstStyle/>
          <a:p>
            <a:r>
              <a:rPr lang="en-US" sz="2000" b="1" dirty="0">
                <a:solidFill>
                  <a:srgbClr val="1E4783"/>
                </a:solidFill>
                <a:latin typeface="Calibri" panose="020F0502020204030204" pitchFamily="34" charset="0"/>
                <a:cs typeface="Calibri" panose="020F0502020204030204" pitchFamily="34" charset="0"/>
              </a:rPr>
              <a:t>Go to Section 14.1 on page 75 of your Skills Book.</a:t>
            </a:r>
          </a:p>
        </p:txBody>
      </p:sp>
      <p:sp>
        <p:nvSpPr>
          <p:cNvPr id="4" name="Title 6">
            <a:extLst>
              <a:ext uri="{FF2B5EF4-FFF2-40B4-BE49-F238E27FC236}">
                <a16:creationId xmlns:a16="http://schemas.microsoft.com/office/drawing/2014/main" id="{3DD36F95-1D95-364A-908C-6403F0407DB6}"/>
              </a:ext>
            </a:extLst>
          </p:cNvPr>
          <p:cNvSpPr txBox="1">
            <a:spLocks/>
          </p:cNvSpPr>
          <p:nvPr/>
        </p:nvSpPr>
        <p:spPr>
          <a:xfrm>
            <a:off x="432000" y="360000"/>
            <a:ext cx="10515600"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pPr marL="719138" indent="-719138">
              <a:spcAft>
                <a:spcPts val="1800"/>
              </a:spcAft>
              <a:buClr>
                <a:srgbClr val="3F3153"/>
              </a:buClr>
              <a:buSzPct val="80000"/>
            </a:pPr>
            <a:r>
              <a:rPr lang="en-US" sz="3200" dirty="0">
                <a:solidFill>
                  <a:srgbClr val="FF0000"/>
                </a:solidFill>
                <a:latin typeface="Calibri" panose="020F0502020204030204" pitchFamily="34" charset="0"/>
                <a:cs typeface="Calibri" panose="020F0502020204030204" pitchFamily="34" charset="0"/>
              </a:rPr>
              <a:t>14.1</a:t>
            </a:r>
            <a:r>
              <a:rPr lang="en-US" sz="3200" dirty="0">
                <a:solidFill>
                  <a:srgbClr val="1E4783"/>
                </a:solidFill>
                <a:latin typeface="Calibri" panose="020F0502020204030204" pitchFamily="34" charset="0"/>
                <a:cs typeface="Calibri" panose="020F0502020204030204" pitchFamily="34" charset="0"/>
              </a:rPr>
              <a:t> Describe the composition of soil.</a:t>
            </a:r>
          </a:p>
        </p:txBody>
      </p:sp>
    </p:spTree>
    <p:extLst>
      <p:ext uri="{BB962C8B-B14F-4D97-AF65-F5344CB8AC3E}">
        <p14:creationId xmlns:p14="http://schemas.microsoft.com/office/powerpoint/2010/main" val="1826639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6B9F3A2-1F4C-364A-8B03-5C370E57615D}"/>
              </a:ext>
            </a:extLst>
          </p:cNvPr>
          <p:cNvSpPr/>
          <p:nvPr/>
        </p:nvSpPr>
        <p:spPr>
          <a:xfrm>
            <a:off x="618892" y="441174"/>
            <a:ext cx="4080925" cy="523220"/>
          </a:xfrm>
          <a:prstGeom prst="rect">
            <a:avLst/>
          </a:prstGeom>
        </p:spPr>
        <p:txBody>
          <a:bodyPr wrap="none">
            <a:spAutoFit/>
          </a:bodyPr>
          <a:lstStyle/>
          <a:p>
            <a:pPr marL="722630" indent="-722630">
              <a:spcAft>
                <a:spcPts val="1800"/>
              </a:spcAft>
            </a:pPr>
            <a:r>
              <a:rPr lang="en-US" sz="2800" b="1" dirty="0">
                <a:solidFill>
                  <a:srgbClr val="FF0000"/>
                </a:solidFill>
                <a:latin typeface="Calibri" panose="020F0502020204030204" pitchFamily="34" charset="0"/>
                <a:ea typeface="Calibri" panose="020F0502020204030204" pitchFamily="34" charset="0"/>
                <a:cs typeface="Courier" pitchFamily="2" charset="0"/>
              </a:rPr>
              <a:t>14.2</a:t>
            </a:r>
            <a:r>
              <a:rPr lang="en-US" sz="2800" b="1" dirty="0">
                <a:solidFill>
                  <a:srgbClr val="1E4783"/>
                </a:solidFill>
                <a:latin typeface="Calibri" panose="020F0502020204030204" pitchFamily="34" charset="0"/>
                <a:ea typeface="Calibri" panose="020F0502020204030204" pitchFamily="34" charset="0"/>
                <a:cs typeface="Courier" pitchFamily="2" charset="0"/>
              </a:rPr>
              <a:t> Assess your soil type.</a:t>
            </a:r>
            <a:endParaRPr lang="en-IE" sz="2800" dirty="0">
              <a:effectLst/>
              <a:latin typeface="Muli" pitchFamily="2" charset="77"/>
              <a:ea typeface="Calibri" panose="020F0502020204030204" pitchFamily="34" charset="0"/>
              <a:cs typeface="Courier" pitchFamily="2" charset="0"/>
            </a:endParaRPr>
          </a:p>
        </p:txBody>
      </p:sp>
      <p:pic>
        <p:nvPicPr>
          <p:cNvPr id="4" name="Picture 3" descr="Diagram&#10;&#10;Description automatically generated">
            <a:extLst>
              <a:ext uri="{FF2B5EF4-FFF2-40B4-BE49-F238E27FC236}">
                <a16:creationId xmlns:a16="http://schemas.microsoft.com/office/drawing/2014/main" id="{4B8524E7-8B19-536C-C1A9-CA9F79A8992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75570" y="1384518"/>
            <a:ext cx="4473592" cy="4327538"/>
          </a:xfrm>
          <a:prstGeom prst="rect">
            <a:avLst/>
          </a:prstGeom>
        </p:spPr>
      </p:pic>
      <p:pic>
        <p:nvPicPr>
          <p:cNvPr id="7" name="Picture 6" descr="Text, letter&#10;&#10;Description automatically generated">
            <a:extLst>
              <a:ext uri="{FF2B5EF4-FFF2-40B4-BE49-F238E27FC236}">
                <a16:creationId xmlns:a16="http://schemas.microsoft.com/office/drawing/2014/main" id="{5167333E-B26F-E284-DBD2-1E17F39F5C1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20736427">
            <a:off x="231175" y="1099542"/>
            <a:ext cx="2429611" cy="1790377"/>
          </a:xfrm>
          <a:prstGeom prst="rect">
            <a:avLst/>
          </a:prstGeom>
        </p:spPr>
      </p:pic>
      <p:pic>
        <p:nvPicPr>
          <p:cNvPr id="15" name="Picture 14" descr="Chart&#10;&#10;Description automatically generated">
            <a:extLst>
              <a:ext uri="{FF2B5EF4-FFF2-40B4-BE49-F238E27FC236}">
                <a16:creationId xmlns:a16="http://schemas.microsoft.com/office/drawing/2014/main" id="{714968CD-54A2-0AE1-194C-C4B2E2005B9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49162" y="964394"/>
            <a:ext cx="5846023" cy="4923737"/>
          </a:xfrm>
          <a:prstGeom prst="rect">
            <a:avLst/>
          </a:prstGeom>
        </p:spPr>
      </p:pic>
    </p:spTree>
    <p:extLst>
      <p:ext uri="{BB962C8B-B14F-4D97-AF65-F5344CB8AC3E}">
        <p14:creationId xmlns:p14="http://schemas.microsoft.com/office/powerpoint/2010/main" val="3248824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8208D6B-8843-5742-9BD0-F1A9DE81FDF0}"/>
              </a:ext>
            </a:extLst>
          </p:cNvPr>
          <p:cNvSpPr/>
          <p:nvPr/>
        </p:nvSpPr>
        <p:spPr>
          <a:xfrm>
            <a:off x="543589" y="236779"/>
            <a:ext cx="4080925" cy="523220"/>
          </a:xfrm>
          <a:prstGeom prst="rect">
            <a:avLst/>
          </a:prstGeom>
        </p:spPr>
        <p:txBody>
          <a:bodyPr wrap="none">
            <a:spAutoFit/>
          </a:bodyPr>
          <a:lstStyle/>
          <a:p>
            <a:pPr marL="722630" indent="-722630">
              <a:spcAft>
                <a:spcPts val="1800"/>
              </a:spcAft>
            </a:pPr>
            <a:r>
              <a:rPr lang="en-US" sz="2800" b="1" dirty="0">
                <a:solidFill>
                  <a:srgbClr val="FF0000"/>
                </a:solidFill>
                <a:latin typeface="Calibri" panose="020F0502020204030204" pitchFamily="34" charset="0"/>
                <a:ea typeface="Calibri" panose="020F0502020204030204" pitchFamily="34" charset="0"/>
                <a:cs typeface="Courier" pitchFamily="2" charset="0"/>
              </a:rPr>
              <a:t>14.2</a:t>
            </a:r>
            <a:r>
              <a:rPr lang="en-US" sz="2800" b="1" dirty="0">
                <a:solidFill>
                  <a:srgbClr val="1E4783"/>
                </a:solidFill>
                <a:latin typeface="Calibri" panose="020F0502020204030204" pitchFamily="34" charset="0"/>
                <a:ea typeface="Calibri" panose="020F0502020204030204" pitchFamily="34" charset="0"/>
                <a:cs typeface="Courier" pitchFamily="2" charset="0"/>
              </a:rPr>
              <a:t> Assess your soil type.</a:t>
            </a:r>
            <a:endParaRPr lang="en-IE" sz="2800" dirty="0">
              <a:effectLst/>
              <a:latin typeface="Muli" pitchFamily="2" charset="77"/>
              <a:ea typeface="Calibri" panose="020F0502020204030204" pitchFamily="34" charset="0"/>
              <a:cs typeface="Courier" pitchFamily="2" charset="0"/>
            </a:endParaRPr>
          </a:p>
        </p:txBody>
      </p:sp>
      <p:sp>
        <p:nvSpPr>
          <p:cNvPr id="3" name="TextBox 2">
            <a:extLst>
              <a:ext uri="{FF2B5EF4-FFF2-40B4-BE49-F238E27FC236}">
                <a16:creationId xmlns:a16="http://schemas.microsoft.com/office/drawing/2014/main" id="{A4EB034C-1537-3045-83BD-564870273BCF}"/>
              </a:ext>
            </a:extLst>
          </p:cNvPr>
          <p:cNvSpPr txBox="1"/>
          <p:nvPr/>
        </p:nvSpPr>
        <p:spPr>
          <a:xfrm>
            <a:off x="543589" y="810968"/>
            <a:ext cx="2274265" cy="461665"/>
          </a:xfrm>
          <a:prstGeom prst="rect">
            <a:avLst/>
          </a:prstGeom>
        </p:spPr>
        <p:txBody>
          <a:bodyPr wrap="square" rtlCol="0">
            <a:spAutoFit/>
          </a:bodyPr>
          <a:lstStyle/>
          <a:p>
            <a:r>
              <a:rPr lang="en-US" sz="2400" b="1" dirty="0">
                <a:solidFill>
                  <a:srgbClr val="1E4783"/>
                </a:solidFill>
              </a:rPr>
              <a:t>Soil texture</a:t>
            </a:r>
          </a:p>
        </p:txBody>
      </p:sp>
      <p:sp>
        <p:nvSpPr>
          <p:cNvPr id="4" name="TextBox 3">
            <a:extLst>
              <a:ext uri="{FF2B5EF4-FFF2-40B4-BE49-F238E27FC236}">
                <a16:creationId xmlns:a16="http://schemas.microsoft.com/office/drawing/2014/main" id="{26ED401C-D6EF-E145-B5D1-85670102355E}"/>
              </a:ext>
            </a:extLst>
          </p:cNvPr>
          <p:cNvSpPr txBox="1"/>
          <p:nvPr/>
        </p:nvSpPr>
        <p:spPr>
          <a:xfrm>
            <a:off x="7922653" y="1290850"/>
            <a:ext cx="3918993" cy="2616101"/>
          </a:xfrm>
          <a:prstGeom prst="rect">
            <a:avLst/>
          </a:prstGeom>
        </p:spPr>
        <p:txBody>
          <a:bodyPr wrap="square" rtlCol="0">
            <a:spAutoFit/>
          </a:bodyPr>
          <a:lstStyle/>
          <a:p>
            <a:r>
              <a:rPr lang="en-US" sz="2400" b="1" dirty="0">
                <a:solidFill>
                  <a:srgbClr val="1E4783"/>
                </a:solidFill>
              </a:rPr>
              <a:t>Sand</a:t>
            </a:r>
          </a:p>
          <a:p>
            <a:pPr>
              <a:spcAft>
                <a:spcPts val="600"/>
              </a:spcAft>
            </a:pPr>
            <a:r>
              <a:rPr lang="en-US" sz="2000" dirty="0">
                <a:solidFill>
                  <a:srgbClr val="1E4783"/>
                </a:solidFill>
              </a:rPr>
              <a:t>Sand particles are larger – this is why they settled first in your jar. The sand allows water to drain freely from the soil, so it is good for farming. If there is too much sand, however, </a:t>
            </a:r>
            <a:r>
              <a:rPr lang="en-US" sz="2000" b="1" dirty="0">
                <a:solidFill>
                  <a:srgbClr val="1E4783"/>
                </a:solidFill>
              </a:rPr>
              <a:t>leaching</a:t>
            </a:r>
            <a:r>
              <a:rPr lang="en-US" sz="2000" dirty="0">
                <a:solidFill>
                  <a:srgbClr val="1E4783"/>
                </a:solidFill>
              </a:rPr>
              <a:t> may occur, or the soil may dry out in summer.</a:t>
            </a:r>
            <a:endParaRPr lang="en-US" sz="2000" dirty="0">
              <a:solidFill>
                <a:srgbClr val="1E4783"/>
              </a:solidFill>
              <a:latin typeface="+mn-lt"/>
            </a:endParaRPr>
          </a:p>
        </p:txBody>
      </p:sp>
      <p:sp>
        <p:nvSpPr>
          <p:cNvPr id="5" name="TextBox 4">
            <a:extLst>
              <a:ext uri="{FF2B5EF4-FFF2-40B4-BE49-F238E27FC236}">
                <a16:creationId xmlns:a16="http://schemas.microsoft.com/office/drawing/2014/main" id="{AF1A0F8F-7076-8641-AE4F-95C7E1E2FCB5}"/>
              </a:ext>
            </a:extLst>
          </p:cNvPr>
          <p:cNvSpPr txBox="1"/>
          <p:nvPr/>
        </p:nvSpPr>
        <p:spPr>
          <a:xfrm>
            <a:off x="4367766" y="1290850"/>
            <a:ext cx="3368183" cy="2769989"/>
          </a:xfrm>
          <a:prstGeom prst="rect">
            <a:avLst/>
          </a:prstGeom>
        </p:spPr>
        <p:txBody>
          <a:bodyPr wrap="square" rtlCol="0">
            <a:spAutoFit/>
          </a:bodyPr>
          <a:lstStyle/>
          <a:p>
            <a:r>
              <a:rPr lang="en-US" sz="2400" b="1" dirty="0">
                <a:solidFill>
                  <a:srgbClr val="1E4783"/>
                </a:solidFill>
              </a:rPr>
              <a:t>Silt</a:t>
            </a:r>
          </a:p>
          <a:p>
            <a:pPr>
              <a:spcAft>
                <a:spcPts val="600"/>
              </a:spcAft>
            </a:pPr>
            <a:r>
              <a:rPr lang="en-US" sz="2000" dirty="0">
                <a:solidFill>
                  <a:srgbClr val="1E4783"/>
                </a:solidFill>
              </a:rPr>
              <a:t>Silt particles are smaller than sand but bigger than clay. </a:t>
            </a:r>
          </a:p>
          <a:p>
            <a:pPr>
              <a:spcAft>
                <a:spcPts val="600"/>
              </a:spcAft>
            </a:pPr>
            <a:r>
              <a:rPr lang="en-US" sz="2000" dirty="0">
                <a:solidFill>
                  <a:srgbClr val="1E4783"/>
                </a:solidFill>
              </a:rPr>
              <a:t>These drain well but can get waterlogged during heavy rainfall. </a:t>
            </a:r>
          </a:p>
          <a:p>
            <a:pPr>
              <a:spcAft>
                <a:spcPts val="600"/>
              </a:spcAft>
            </a:pPr>
            <a:r>
              <a:rPr lang="en-US" sz="2000" dirty="0">
                <a:solidFill>
                  <a:srgbClr val="1E4783"/>
                </a:solidFill>
              </a:rPr>
              <a:t>A soil that is mostly sand and silt will be good for farming.</a:t>
            </a:r>
            <a:endParaRPr lang="en-US" sz="2000" dirty="0">
              <a:solidFill>
                <a:srgbClr val="1E4783"/>
              </a:solidFill>
              <a:latin typeface="+mn-lt"/>
            </a:endParaRPr>
          </a:p>
        </p:txBody>
      </p:sp>
      <p:sp>
        <p:nvSpPr>
          <p:cNvPr id="6" name="TextBox 5">
            <a:extLst>
              <a:ext uri="{FF2B5EF4-FFF2-40B4-BE49-F238E27FC236}">
                <a16:creationId xmlns:a16="http://schemas.microsoft.com/office/drawing/2014/main" id="{F39DE930-97E9-E74C-9327-ECC1C3AAF664}"/>
              </a:ext>
            </a:extLst>
          </p:cNvPr>
          <p:cNvSpPr txBox="1"/>
          <p:nvPr/>
        </p:nvSpPr>
        <p:spPr>
          <a:xfrm>
            <a:off x="552075" y="1290850"/>
            <a:ext cx="3748062" cy="4308872"/>
          </a:xfrm>
          <a:prstGeom prst="rect">
            <a:avLst/>
          </a:prstGeom>
        </p:spPr>
        <p:txBody>
          <a:bodyPr wrap="square" rtlCol="0">
            <a:spAutoFit/>
          </a:bodyPr>
          <a:lstStyle/>
          <a:p>
            <a:r>
              <a:rPr lang="en-US" sz="2400" b="1" dirty="0">
                <a:solidFill>
                  <a:srgbClr val="1E4783"/>
                </a:solidFill>
              </a:rPr>
              <a:t>Clay</a:t>
            </a:r>
          </a:p>
          <a:p>
            <a:pPr>
              <a:spcAft>
                <a:spcPts val="600"/>
              </a:spcAft>
            </a:pPr>
            <a:r>
              <a:rPr lang="en-US" sz="2000" dirty="0">
                <a:solidFill>
                  <a:srgbClr val="1E4783"/>
                </a:solidFill>
              </a:rPr>
              <a:t>Clay particles are the smallest, at less than 0.002 mm in diameter! The small particle size makes </a:t>
            </a:r>
            <a:br>
              <a:rPr lang="en-US" sz="2000" dirty="0">
                <a:solidFill>
                  <a:srgbClr val="1E4783"/>
                </a:solidFill>
              </a:rPr>
            </a:br>
            <a:r>
              <a:rPr lang="en-US" sz="2000" dirty="0">
                <a:solidFill>
                  <a:srgbClr val="1E4783"/>
                </a:solidFill>
              </a:rPr>
              <a:t>clay stick together. This results </a:t>
            </a:r>
            <a:br>
              <a:rPr lang="en-US" sz="2000" dirty="0">
                <a:solidFill>
                  <a:srgbClr val="1E4783"/>
                </a:solidFill>
              </a:rPr>
            </a:br>
            <a:r>
              <a:rPr lang="en-US" sz="2000" dirty="0">
                <a:solidFill>
                  <a:srgbClr val="1E4783"/>
                </a:solidFill>
              </a:rPr>
              <a:t>in a heavy, usually sticky soil. </a:t>
            </a:r>
          </a:p>
          <a:p>
            <a:pPr>
              <a:spcAft>
                <a:spcPts val="600"/>
              </a:spcAft>
            </a:pPr>
            <a:r>
              <a:rPr lang="en-US" sz="2000" dirty="0">
                <a:solidFill>
                  <a:srgbClr val="1E4783"/>
                </a:solidFill>
              </a:rPr>
              <a:t>Clay soils are difficult to plough, so they are usually used for </a:t>
            </a:r>
            <a:br>
              <a:rPr lang="en-US" sz="2000" dirty="0">
                <a:solidFill>
                  <a:srgbClr val="1E4783"/>
                </a:solidFill>
              </a:rPr>
            </a:br>
            <a:r>
              <a:rPr lang="en-US" sz="2000" dirty="0">
                <a:solidFill>
                  <a:srgbClr val="1E4783"/>
                </a:solidFill>
              </a:rPr>
              <a:t>dairy farming. </a:t>
            </a:r>
          </a:p>
          <a:p>
            <a:pPr>
              <a:spcAft>
                <a:spcPts val="600"/>
              </a:spcAft>
            </a:pPr>
            <a:r>
              <a:rPr lang="en-US" sz="2000" dirty="0">
                <a:solidFill>
                  <a:srgbClr val="1E4783"/>
                </a:solidFill>
              </a:rPr>
              <a:t>If the water in your jar is still muddy after a day, it is because clay particles are suspended in </a:t>
            </a:r>
            <a:br>
              <a:rPr lang="en-US" sz="2000" dirty="0">
                <a:solidFill>
                  <a:srgbClr val="1E4783"/>
                </a:solidFill>
              </a:rPr>
            </a:br>
            <a:r>
              <a:rPr lang="en-US" sz="2000" dirty="0">
                <a:solidFill>
                  <a:srgbClr val="1E4783"/>
                </a:solidFill>
              </a:rPr>
              <a:t>the water.</a:t>
            </a:r>
            <a:endParaRPr lang="en-US" sz="2000" dirty="0">
              <a:solidFill>
                <a:srgbClr val="1E4783"/>
              </a:solidFill>
              <a:latin typeface="+mn-lt"/>
            </a:endParaRPr>
          </a:p>
        </p:txBody>
      </p:sp>
      <p:pic>
        <p:nvPicPr>
          <p:cNvPr id="9" name="Picture 8" descr="Text&#10;&#10;Description automatically generated">
            <a:extLst>
              <a:ext uri="{FF2B5EF4-FFF2-40B4-BE49-F238E27FC236}">
                <a16:creationId xmlns:a16="http://schemas.microsoft.com/office/drawing/2014/main" id="{D50F1C39-9509-7676-CAD7-F6AF4B7E474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824678" y="3556157"/>
            <a:ext cx="4347478" cy="2316041"/>
          </a:xfrm>
          <a:prstGeom prst="rect">
            <a:avLst/>
          </a:prstGeom>
        </p:spPr>
      </p:pic>
    </p:spTree>
    <p:extLst>
      <p:ext uri="{BB962C8B-B14F-4D97-AF65-F5344CB8AC3E}">
        <p14:creationId xmlns:p14="http://schemas.microsoft.com/office/powerpoint/2010/main" val="3175551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10DA3B-59B4-064C-AC98-12A16AFC1416}"/>
              </a:ext>
            </a:extLst>
          </p:cNvPr>
          <p:cNvSpPr/>
          <p:nvPr/>
        </p:nvSpPr>
        <p:spPr>
          <a:xfrm>
            <a:off x="588912" y="261292"/>
            <a:ext cx="4080925" cy="523220"/>
          </a:xfrm>
          <a:prstGeom prst="rect">
            <a:avLst/>
          </a:prstGeom>
        </p:spPr>
        <p:txBody>
          <a:bodyPr wrap="none">
            <a:spAutoFit/>
          </a:bodyPr>
          <a:lstStyle/>
          <a:p>
            <a:pPr marL="722630" indent="-722630">
              <a:spcAft>
                <a:spcPts val="1800"/>
              </a:spcAft>
            </a:pPr>
            <a:r>
              <a:rPr lang="en-US" sz="2800" b="1" dirty="0">
                <a:solidFill>
                  <a:srgbClr val="FF0000"/>
                </a:solidFill>
                <a:latin typeface="Calibri" panose="020F0502020204030204" pitchFamily="34" charset="0"/>
                <a:ea typeface="Calibri" panose="020F0502020204030204" pitchFamily="34" charset="0"/>
                <a:cs typeface="Courier" pitchFamily="2" charset="0"/>
              </a:rPr>
              <a:t>14.2</a:t>
            </a:r>
            <a:r>
              <a:rPr lang="en-US" sz="2800" b="1" dirty="0">
                <a:solidFill>
                  <a:srgbClr val="1E4783"/>
                </a:solidFill>
                <a:latin typeface="Calibri" panose="020F0502020204030204" pitchFamily="34" charset="0"/>
                <a:ea typeface="Calibri" panose="020F0502020204030204" pitchFamily="34" charset="0"/>
                <a:cs typeface="Courier" pitchFamily="2" charset="0"/>
              </a:rPr>
              <a:t> Assess your soil type.</a:t>
            </a:r>
            <a:endParaRPr lang="en-IE" sz="2800" dirty="0">
              <a:effectLst/>
              <a:latin typeface="Muli" pitchFamily="2" charset="77"/>
              <a:ea typeface="Calibri" panose="020F0502020204030204" pitchFamily="34" charset="0"/>
              <a:cs typeface="Courier" pitchFamily="2" charset="0"/>
            </a:endParaRPr>
          </a:p>
        </p:txBody>
      </p:sp>
      <p:sp>
        <p:nvSpPr>
          <p:cNvPr id="5" name="TextBox 4">
            <a:extLst>
              <a:ext uri="{FF2B5EF4-FFF2-40B4-BE49-F238E27FC236}">
                <a16:creationId xmlns:a16="http://schemas.microsoft.com/office/drawing/2014/main" id="{8D703BF7-DBB5-7E4A-B11A-632314EBD470}"/>
              </a:ext>
            </a:extLst>
          </p:cNvPr>
          <p:cNvSpPr txBox="1"/>
          <p:nvPr/>
        </p:nvSpPr>
        <p:spPr>
          <a:xfrm>
            <a:off x="368227" y="980659"/>
            <a:ext cx="5691966" cy="1692771"/>
          </a:xfrm>
          <a:prstGeom prst="rect">
            <a:avLst/>
          </a:prstGeom>
        </p:spPr>
        <p:txBody>
          <a:bodyPr wrap="square" rtlCol="0">
            <a:spAutoFit/>
          </a:bodyPr>
          <a:lstStyle/>
          <a:p>
            <a:r>
              <a:rPr lang="en-US" sz="2400" b="1" dirty="0">
                <a:solidFill>
                  <a:srgbClr val="1E4783"/>
                </a:solidFill>
              </a:rPr>
              <a:t>Soil acidity</a:t>
            </a:r>
          </a:p>
          <a:p>
            <a:pPr marL="285750" indent="-285750">
              <a:buClr>
                <a:srgbClr val="FF0000"/>
              </a:buClr>
              <a:buFont typeface="Arial" panose="020B0604020202020204" pitchFamily="34" charset="0"/>
              <a:buChar char="•"/>
            </a:pPr>
            <a:r>
              <a:rPr lang="en-US" sz="2000" dirty="0">
                <a:solidFill>
                  <a:srgbClr val="1E4783"/>
                </a:solidFill>
              </a:rPr>
              <a:t>How acidic a soil is affects which plants grow well in a soil. A soil may be acid or alkaline (basic). </a:t>
            </a:r>
          </a:p>
          <a:p>
            <a:pPr marL="285750" indent="-285750">
              <a:buClr>
                <a:srgbClr val="FF0000"/>
              </a:buClr>
              <a:buFont typeface="Arial" panose="020B0604020202020204" pitchFamily="34" charset="0"/>
              <a:buChar char="•"/>
            </a:pPr>
            <a:r>
              <a:rPr lang="en-US" sz="2000" dirty="0">
                <a:solidFill>
                  <a:srgbClr val="1E4783"/>
                </a:solidFill>
              </a:rPr>
              <a:t>Soil acidity is measured on the pH scale. The pH scale runs from 0 (most acid) to 14 (most alkaline). </a:t>
            </a:r>
            <a:endParaRPr lang="en-US" sz="2000" dirty="0">
              <a:solidFill>
                <a:srgbClr val="1E4783"/>
              </a:solidFill>
              <a:latin typeface="+mn-lt"/>
            </a:endParaRPr>
          </a:p>
        </p:txBody>
      </p:sp>
      <p:sp>
        <p:nvSpPr>
          <p:cNvPr id="6" name="TextBox 5">
            <a:extLst>
              <a:ext uri="{FF2B5EF4-FFF2-40B4-BE49-F238E27FC236}">
                <a16:creationId xmlns:a16="http://schemas.microsoft.com/office/drawing/2014/main" id="{6F4F2F00-C7D1-0F40-A247-0DBBAC2DE583}"/>
              </a:ext>
            </a:extLst>
          </p:cNvPr>
          <p:cNvSpPr txBox="1"/>
          <p:nvPr/>
        </p:nvSpPr>
        <p:spPr>
          <a:xfrm>
            <a:off x="368227" y="2869577"/>
            <a:ext cx="5691966" cy="707886"/>
          </a:xfrm>
          <a:prstGeom prst="rect">
            <a:avLst/>
          </a:prstGeom>
        </p:spPr>
        <p:txBody>
          <a:bodyPr wrap="square" rtlCol="0">
            <a:spAutoFit/>
          </a:bodyPr>
          <a:lstStyle/>
          <a:p>
            <a:pPr algn="l"/>
            <a:r>
              <a:rPr lang="en-US" sz="2000" b="1" dirty="0">
                <a:solidFill>
                  <a:srgbClr val="1E4783"/>
                </a:solidFill>
                <a:latin typeface="+mn-lt"/>
              </a:rPr>
              <a:t>Follow the instructions on page 168 of your Textbook to test the acidity of your soil sample.</a:t>
            </a:r>
          </a:p>
        </p:txBody>
      </p:sp>
      <p:sp>
        <p:nvSpPr>
          <p:cNvPr id="7" name="TextBox 6">
            <a:extLst>
              <a:ext uri="{FF2B5EF4-FFF2-40B4-BE49-F238E27FC236}">
                <a16:creationId xmlns:a16="http://schemas.microsoft.com/office/drawing/2014/main" id="{C80F973B-0D08-2A42-9A83-D4BCC35D2B67}"/>
              </a:ext>
            </a:extLst>
          </p:cNvPr>
          <p:cNvSpPr txBox="1"/>
          <p:nvPr/>
        </p:nvSpPr>
        <p:spPr>
          <a:xfrm>
            <a:off x="402722" y="3773610"/>
            <a:ext cx="10190324" cy="1631216"/>
          </a:xfrm>
          <a:prstGeom prst="rect">
            <a:avLst/>
          </a:prstGeom>
        </p:spPr>
        <p:txBody>
          <a:bodyPr wrap="square" rtlCol="0">
            <a:spAutoFit/>
          </a:bodyPr>
          <a:lstStyle/>
          <a:p>
            <a:pPr marL="342900" indent="-342900">
              <a:buClr>
                <a:srgbClr val="FF0000"/>
              </a:buClr>
              <a:buFont typeface="Arial" panose="020B0604020202020204" pitchFamily="34" charset="0"/>
              <a:buChar char="•"/>
            </a:pPr>
            <a:r>
              <a:rPr lang="en-US" sz="2000" dirty="0">
                <a:solidFill>
                  <a:srgbClr val="1E4783"/>
                </a:solidFill>
              </a:rPr>
              <a:t>Plants grow well in soils with a pH of 6.5. </a:t>
            </a:r>
          </a:p>
          <a:p>
            <a:pPr marL="342900" indent="-342900">
              <a:buClr>
                <a:srgbClr val="FF0000"/>
              </a:buClr>
              <a:buFont typeface="Arial" panose="020B0604020202020204" pitchFamily="34" charset="0"/>
              <a:buChar char="•"/>
            </a:pPr>
            <a:r>
              <a:rPr lang="en-US" sz="2000" dirty="0">
                <a:solidFill>
                  <a:srgbClr val="1E4783"/>
                </a:solidFill>
              </a:rPr>
              <a:t>If a soil is too basic (pH greater than 8), it may need </a:t>
            </a:r>
            <a:r>
              <a:rPr lang="en-US" sz="2000" dirty="0" err="1">
                <a:solidFill>
                  <a:srgbClr val="1E4783"/>
                </a:solidFill>
              </a:rPr>
              <a:t>fertiliser</a:t>
            </a:r>
            <a:r>
              <a:rPr lang="en-US" sz="2000" dirty="0">
                <a:solidFill>
                  <a:srgbClr val="1E4783"/>
                </a:solidFill>
              </a:rPr>
              <a:t> added to it to make it more suitable for planting crops. </a:t>
            </a:r>
          </a:p>
          <a:p>
            <a:pPr marL="342900" indent="-342900">
              <a:buClr>
                <a:srgbClr val="FF0000"/>
              </a:buClr>
              <a:buFont typeface="Arial" panose="020B0604020202020204" pitchFamily="34" charset="0"/>
              <a:buChar char="•"/>
            </a:pPr>
            <a:r>
              <a:rPr lang="en-US" sz="2000" dirty="0">
                <a:solidFill>
                  <a:srgbClr val="1E4783"/>
                </a:solidFill>
              </a:rPr>
              <a:t>Soils that are too acid (pH lower than 6) may need to have lime added to them. </a:t>
            </a:r>
          </a:p>
          <a:p>
            <a:pPr marL="342900" indent="-342900">
              <a:buClr>
                <a:srgbClr val="FF0000"/>
              </a:buClr>
              <a:buFont typeface="Arial" panose="020B0604020202020204" pitchFamily="34" charset="0"/>
              <a:buChar char="•"/>
            </a:pPr>
            <a:r>
              <a:rPr lang="en-US" sz="2000" dirty="0">
                <a:solidFill>
                  <a:srgbClr val="1E4783"/>
                </a:solidFill>
              </a:rPr>
              <a:t>Lime is made from limestone and is alkaline. </a:t>
            </a:r>
            <a:r>
              <a:rPr lang="en-US" sz="2000" dirty="0" err="1">
                <a:solidFill>
                  <a:srgbClr val="1E4783"/>
                </a:solidFill>
              </a:rPr>
              <a:t>Alkalines</a:t>
            </a:r>
            <a:r>
              <a:rPr lang="en-US" sz="2000" dirty="0">
                <a:solidFill>
                  <a:srgbClr val="1E4783"/>
                </a:solidFill>
              </a:rPr>
              <a:t> </a:t>
            </a:r>
            <a:r>
              <a:rPr lang="en-US" sz="2000" dirty="0" err="1">
                <a:solidFill>
                  <a:srgbClr val="1E4783"/>
                </a:solidFill>
              </a:rPr>
              <a:t>neutralise</a:t>
            </a:r>
            <a:r>
              <a:rPr lang="en-US" sz="2000" dirty="0">
                <a:solidFill>
                  <a:srgbClr val="1E4783"/>
                </a:solidFill>
              </a:rPr>
              <a:t> acids.</a:t>
            </a:r>
            <a:endParaRPr lang="en-US" sz="2000" dirty="0">
              <a:solidFill>
                <a:srgbClr val="1E4783"/>
              </a:solidFill>
              <a:latin typeface="+mn-lt"/>
            </a:endParaRPr>
          </a:p>
        </p:txBody>
      </p:sp>
      <p:pic>
        <p:nvPicPr>
          <p:cNvPr id="8" name="Picture 7" descr="Chart&#10;&#10;Description automatically generated">
            <a:extLst>
              <a:ext uri="{FF2B5EF4-FFF2-40B4-BE49-F238E27FC236}">
                <a16:creationId xmlns:a16="http://schemas.microsoft.com/office/drawing/2014/main" id="{4DC040B5-6BDA-A81D-7763-DD69A9D8156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82633" y="980659"/>
            <a:ext cx="6157895" cy="2513426"/>
          </a:xfrm>
          <a:prstGeom prst="rect">
            <a:avLst/>
          </a:prstGeom>
        </p:spPr>
      </p:pic>
    </p:spTree>
    <p:extLst>
      <p:ext uri="{BB962C8B-B14F-4D97-AF65-F5344CB8AC3E}">
        <p14:creationId xmlns:p14="http://schemas.microsoft.com/office/powerpoint/2010/main" val="2604260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2"/>
          <p:cNvSpPr/>
          <p:nvPr/>
        </p:nvSpPr>
        <p:spPr>
          <a:xfrm>
            <a:off x="0" y="1"/>
            <a:ext cx="12192000" cy="5881510"/>
          </a:xfrm>
          <a:prstGeom prst="rect">
            <a:avLst/>
          </a:prstGeom>
          <a:solidFill>
            <a:srgbClr val="FFDE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9" name="Google Shape;159;p12"/>
          <p:cNvSpPr txBox="1"/>
          <p:nvPr/>
        </p:nvSpPr>
        <p:spPr>
          <a:xfrm>
            <a:off x="463296" y="2322655"/>
            <a:ext cx="10515600" cy="618101"/>
          </a:xfrm>
          <a:prstGeom prst="rect">
            <a:avLst/>
          </a:prstGeom>
          <a:noFill/>
          <a:ln>
            <a:noFill/>
          </a:ln>
        </p:spPr>
        <p:txBody>
          <a:bodyPr spcFirstLastPara="1" wrap="square" lIns="91425" tIns="45700" rIns="91425" bIns="45700" anchor="t" anchorCtr="0">
            <a:noAutofit/>
          </a:bodyPr>
          <a:lstStyle/>
          <a:p>
            <a:r>
              <a:rPr lang="en-US" sz="2000" b="1" dirty="0">
                <a:solidFill>
                  <a:srgbClr val="1E4783"/>
                </a:solidFill>
                <a:latin typeface="Calibri" panose="020F0502020204030204" pitchFamily="34" charset="0"/>
                <a:cs typeface="Calibri" panose="020F0502020204030204" pitchFamily="34" charset="0"/>
              </a:rPr>
              <a:t>Go to Section 14.2 on page 75 of your Skills Book.</a:t>
            </a:r>
          </a:p>
        </p:txBody>
      </p:sp>
      <p:sp>
        <p:nvSpPr>
          <p:cNvPr id="4" name="Title 6">
            <a:extLst>
              <a:ext uri="{FF2B5EF4-FFF2-40B4-BE49-F238E27FC236}">
                <a16:creationId xmlns:a16="http://schemas.microsoft.com/office/drawing/2014/main" id="{3DD36F95-1D95-364A-908C-6403F0407DB6}"/>
              </a:ext>
            </a:extLst>
          </p:cNvPr>
          <p:cNvSpPr txBox="1">
            <a:spLocks/>
          </p:cNvSpPr>
          <p:nvPr/>
        </p:nvSpPr>
        <p:spPr>
          <a:xfrm>
            <a:off x="432000" y="360000"/>
            <a:ext cx="10515600"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pPr marL="722630" indent="-722630">
              <a:spcAft>
                <a:spcPts val="1800"/>
              </a:spcAft>
            </a:pPr>
            <a:r>
              <a:rPr lang="en-US" sz="3200" dirty="0">
                <a:solidFill>
                  <a:srgbClr val="FF0000"/>
                </a:solidFill>
                <a:latin typeface="Calibri" panose="020F0502020204030204" pitchFamily="34" charset="0"/>
                <a:ea typeface="Calibri" panose="020F0502020204030204" pitchFamily="34" charset="0"/>
                <a:cs typeface="Courier" pitchFamily="2" charset="0"/>
              </a:rPr>
              <a:t>14.2</a:t>
            </a:r>
            <a:r>
              <a:rPr lang="en-US" sz="3200" dirty="0">
                <a:solidFill>
                  <a:srgbClr val="1E4783"/>
                </a:solidFill>
                <a:latin typeface="Calibri" panose="020F0502020204030204" pitchFamily="34" charset="0"/>
                <a:ea typeface="Calibri" panose="020F0502020204030204" pitchFamily="34" charset="0"/>
                <a:cs typeface="Courier" pitchFamily="2" charset="0"/>
              </a:rPr>
              <a:t> Assess your soil type.</a:t>
            </a:r>
            <a:endParaRPr lang="en-IE" sz="3200" dirty="0">
              <a:latin typeface="Muli" pitchFamily="2" charset="77"/>
              <a:ea typeface="Calibri" panose="020F0502020204030204" pitchFamily="34" charset="0"/>
              <a:cs typeface="Courier" pitchFamily="2" charset="0"/>
            </a:endParaRPr>
          </a:p>
        </p:txBody>
      </p:sp>
    </p:spTree>
    <p:extLst>
      <p:ext uri="{BB962C8B-B14F-4D97-AF65-F5344CB8AC3E}">
        <p14:creationId xmlns:p14="http://schemas.microsoft.com/office/powerpoint/2010/main" val="3646219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EC0A58A4-69DE-C54D-978F-291A379DE7C9}"/>
              </a:ext>
            </a:extLst>
          </p:cNvPr>
          <p:cNvSpPr txBox="1">
            <a:spLocks/>
          </p:cNvSpPr>
          <p:nvPr/>
        </p:nvSpPr>
        <p:spPr>
          <a:xfrm>
            <a:off x="505690" y="262552"/>
            <a:ext cx="10515600"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r>
              <a:rPr lang="en-US" sz="3200" dirty="0">
                <a:solidFill>
                  <a:srgbClr val="FF0000"/>
                </a:solidFill>
                <a:latin typeface="+mn-lt"/>
              </a:rPr>
              <a:t>14.3</a:t>
            </a:r>
            <a:r>
              <a:rPr lang="en-US" sz="3200" dirty="0">
                <a:solidFill>
                  <a:srgbClr val="1E4783"/>
                </a:solidFill>
                <a:latin typeface="+mn-lt"/>
              </a:rPr>
              <a:t> How Soil is Formed</a:t>
            </a:r>
          </a:p>
        </p:txBody>
      </p:sp>
      <p:sp>
        <p:nvSpPr>
          <p:cNvPr id="2" name="TextBox 1">
            <a:extLst>
              <a:ext uri="{FF2B5EF4-FFF2-40B4-BE49-F238E27FC236}">
                <a16:creationId xmlns:a16="http://schemas.microsoft.com/office/drawing/2014/main" id="{8C3CF098-BB6C-FC4C-9E4A-5AED356E8B33}"/>
              </a:ext>
            </a:extLst>
          </p:cNvPr>
          <p:cNvSpPr txBox="1"/>
          <p:nvPr/>
        </p:nvSpPr>
        <p:spPr>
          <a:xfrm>
            <a:off x="533630" y="880653"/>
            <a:ext cx="4278214" cy="5078313"/>
          </a:xfrm>
          <a:prstGeom prst="rect">
            <a:avLst/>
          </a:prstGeom>
        </p:spPr>
        <p:txBody>
          <a:bodyPr wrap="square" rtlCol="0">
            <a:spAutoFit/>
          </a:bodyPr>
          <a:lstStyle/>
          <a:p>
            <a:r>
              <a:rPr lang="en-US" sz="2400" b="1" dirty="0">
                <a:solidFill>
                  <a:srgbClr val="1E4783"/>
                </a:solidFill>
              </a:rPr>
              <a:t>Bedrock</a:t>
            </a:r>
          </a:p>
          <a:p>
            <a:pPr marL="342900" indent="-342900">
              <a:buClr>
                <a:srgbClr val="FF0000"/>
              </a:buClr>
              <a:buFont typeface="Arial" panose="020B0604020202020204" pitchFamily="34" charset="0"/>
              <a:buChar char="•"/>
            </a:pPr>
            <a:r>
              <a:rPr lang="en-US" sz="2000" dirty="0">
                <a:solidFill>
                  <a:srgbClr val="1E4783"/>
                </a:solidFill>
              </a:rPr>
              <a:t>Bedrock is broken down by weathering. </a:t>
            </a:r>
          </a:p>
          <a:p>
            <a:pPr marL="800100" lvl="1" indent="-342900">
              <a:buClr>
                <a:srgbClr val="FF0000"/>
              </a:buClr>
              <a:buFont typeface="Arial" panose="020B0604020202020204" pitchFamily="34" charset="0"/>
              <a:buChar char="•"/>
            </a:pPr>
            <a:r>
              <a:rPr lang="en-US" sz="2000" dirty="0">
                <a:solidFill>
                  <a:srgbClr val="1E4783"/>
                </a:solidFill>
              </a:rPr>
              <a:t>It provides the mineral matter for the soil. </a:t>
            </a:r>
          </a:p>
          <a:p>
            <a:pPr marL="342900" indent="-342900">
              <a:buClr>
                <a:srgbClr val="FF0000"/>
              </a:buClr>
              <a:buFont typeface="Arial" panose="020B0604020202020204" pitchFamily="34" charset="0"/>
              <a:buChar char="•"/>
            </a:pPr>
            <a:r>
              <a:rPr lang="en-US" sz="2000" dirty="0">
                <a:solidFill>
                  <a:srgbClr val="1E4783"/>
                </a:solidFill>
              </a:rPr>
              <a:t>Some rocks weather slowly (e.g. granite), whereas others break down quickly (e.g. limestone). </a:t>
            </a:r>
          </a:p>
          <a:p>
            <a:pPr marL="800100" lvl="1" indent="-342900">
              <a:buClr>
                <a:srgbClr val="FF0000"/>
              </a:buClr>
              <a:buFont typeface="Arial" panose="020B0604020202020204" pitchFamily="34" charset="0"/>
              <a:buChar char="•"/>
            </a:pPr>
            <a:r>
              <a:rPr lang="en-US" sz="2000" dirty="0">
                <a:solidFill>
                  <a:srgbClr val="1E4783"/>
                </a:solidFill>
              </a:rPr>
              <a:t>This means that it takes longer for soil to form in a granite area. </a:t>
            </a:r>
          </a:p>
          <a:p>
            <a:pPr marL="342900" indent="-342900">
              <a:buClr>
                <a:srgbClr val="FF0000"/>
              </a:buClr>
              <a:buFont typeface="Arial" panose="020B0604020202020204" pitchFamily="34" charset="0"/>
              <a:buChar char="•"/>
            </a:pPr>
            <a:r>
              <a:rPr lang="en-US" sz="2000" dirty="0">
                <a:solidFill>
                  <a:srgbClr val="1E4783"/>
                </a:solidFill>
              </a:rPr>
              <a:t>The type of rock also affects the characteristics of the soil. </a:t>
            </a:r>
          </a:p>
          <a:p>
            <a:pPr marL="800100" lvl="1" indent="-342900">
              <a:buClr>
                <a:srgbClr val="FF0000"/>
              </a:buClr>
              <a:buFont typeface="Arial" panose="020B0604020202020204" pitchFamily="34" charset="0"/>
              <a:buChar char="•"/>
            </a:pPr>
            <a:r>
              <a:rPr lang="en-US" sz="2000" dirty="0">
                <a:solidFill>
                  <a:srgbClr val="1E4783"/>
                </a:solidFill>
              </a:rPr>
              <a:t>For example, soils that develop in limestone areas are rich in nutrients.</a:t>
            </a:r>
            <a:endParaRPr lang="en-US" sz="2000" dirty="0">
              <a:solidFill>
                <a:srgbClr val="1E4783"/>
              </a:solidFill>
              <a:latin typeface="+mn-lt"/>
            </a:endParaRPr>
          </a:p>
        </p:txBody>
      </p:sp>
      <p:sp>
        <p:nvSpPr>
          <p:cNvPr id="5" name="TextBox 4">
            <a:extLst>
              <a:ext uri="{FF2B5EF4-FFF2-40B4-BE49-F238E27FC236}">
                <a16:creationId xmlns:a16="http://schemas.microsoft.com/office/drawing/2014/main" id="{412CECF2-107D-0E40-8110-9C72C3D26CE0}"/>
              </a:ext>
            </a:extLst>
          </p:cNvPr>
          <p:cNvSpPr txBox="1"/>
          <p:nvPr/>
        </p:nvSpPr>
        <p:spPr>
          <a:xfrm>
            <a:off x="4958746" y="878437"/>
            <a:ext cx="4084355" cy="4770537"/>
          </a:xfrm>
          <a:prstGeom prst="rect">
            <a:avLst/>
          </a:prstGeom>
        </p:spPr>
        <p:txBody>
          <a:bodyPr wrap="square" rtlCol="0">
            <a:spAutoFit/>
          </a:bodyPr>
          <a:lstStyle/>
          <a:p>
            <a:r>
              <a:rPr lang="en-US" sz="2400" b="1" dirty="0">
                <a:solidFill>
                  <a:srgbClr val="1E4783"/>
                </a:solidFill>
              </a:rPr>
              <a:t>Relief</a:t>
            </a:r>
          </a:p>
          <a:p>
            <a:pPr>
              <a:buClr>
                <a:srgbClr val="FF0000"/>
              </a:buClr>
            </a:pPr>
            <a:r>
              <a:rPr lang="en-US" sz="2000" dirty="0">
                <a:solidFill>
                  <a:srgbClr val="1E4783"/>
                </a:solidFill>
              </a:rPr>
              <a:t>Relief is the shape of the land – upland or lowland. </a:t>
            </a:r>
          </a:p>
          <a:p>
            <a:pPr marL="342900" indent="-342900">
              <a:buClr>
                <a:srgbClr val="FF0000"/>
              </a:buClr>
              <a:buFont typeface="Arial" panose="020B0604020202020204" pitchFamily="34" charset="0"/>
              <a:buChar char="•"/>
            </a:pPr>
            <a:r>
              <a:rPr lang="en-US" sz="2000" dirty="0">
                <a:solidFill>
                  <a:srgbClr val="1E4783"/>
                </a:solidFill>
              </a:rPr>
              <a:t>Highland areas are wetter, so there is more water in the soil. This can lead to </a:t>
            </a:r>
            <a:r>
              <a:rPr lang="en-US" sz="2000" b="1" dirty="0">
                <a:solidFill>
                  <a:srgbClr val="1E4783"/>
                </a:solidFill>
              </a:rPr>
              <a:t>leaching</a:t>
            </a:r>
            <a:r>
              <a:rPr lang="en-US" sz="2000" dirty="0">
                <a:solidFill>
                  <a:srgbClr val="1E4783"/>
                </a:solidFill>
              </a:rPr>
              <a:t> or to soil becoming waterlogged. </a:t>
            </a:r>
          </a:p>
          <a:p>
            <a:pPr marL="800100" lvl="1" indent="-342900">
              <a:buClr>
                <a:srgbClr val="FF0000"/>
              </a:buClr>
              <a:buFont typeface="Arial" panose="020B0604020202020204" pitchFamily="34" charset="0"/>
              <a:buChar char="•"/>
            </a:pPr>
            <a:r>
              <a:rPr lang="en-US" sz="2000" dirty="0">
                <a:solidFill>
                  <a:srgbClr val="1E4783"/>
                </a:solidFill>
              </a:rPr>
              <a:t>There is less plant life in highland areas because of the harsh climate. </a:t>
            </a:r>
          </a:p>
          <a:p>
            <a:pPr marL="342900" indent="-342900">
              <a:buClr>
                <a:srgbClr val="FF0000"/>
              </a:buClr>
              <a:buFont typeface="Arial" panose="020B0604020202020204" pitchFamily="34" charset="0"/>
              <a:buChar char="•"/>
            </a:pPr>
            <a:r>
              <a:rPr lang="en-US" sz="2000" dirty="0">
                <a:solidFill>
                  <a:srgbClr val="1E4783"/>
                </a:solidFill>
              </a:rPr>
              <a:t>This means there is less humus. </a:t>
            </a:r>
          </a:p>
          <a:p>
            <a:pPr marL="800100" lvl="1" indent="-342900">
              <a:buClr>
                <a:srgbClr val="FF0000"/>
              </a:buClr>
              <a:buFont typeface="Arial" panose="020B0604020202020204" pitchFamily="34" charset="0"/>
              <a:buChar char="•"/>
            </a:pPr>
            <a:r>
              <a:rPr lang="en-US" sz="2000" dirty="0">
                <a:solidFill>
                  <a:srgbClr val="1E4783"/>
                </a:solidFill>
              </a:rPr>
              <a:t>Lowland areas tend to have deeper, well-drained soils. </a:t>
            </a:r>
            <a:br>
              <a:rPr lang="en-US" sz="2000" dirty="0">
                <a:solidFill>
                  <a:srgbClr val="1E4783"/>
                </a:solidFill>
              </a:rPr>
            </a:br>
            <a:r>
              <a:rPr lang="en-US" sz="2000" dirty="0">
                <a:solidFill>
                  <a:srgbClr val="1E4783"/>
                </a:solidFill>
              </a:rPr>
              <a:t>This means that the soil is </a:t>
            </a:r>
            <a:br>
              <a:rPr lang="en-US" sz="2000" dirty="0">
                <a:solidFill>
                  <a:srgbClr val="1E4783"/>
                </a:solidFill>
              </a:rPr>
            </a:br>
            <a:r>
              <a:rPr lang="en-US" sz="2000" dirty="0">
                <a:solidFill>
                  <a:srgbClr val="1E4783"/>
                </a:solidFill>
              </a:rPr>
              <a:t>more fertile. </a:t>
            </a:r>
            <a:endParaRPr lang="en-US" sz="2000" dirty="0">
              <a:solidFill>
                <a:srgbClr val="1E4783"/>
              </a:solidFill>
              <a:latin typeface="+mn-lt"/>
            </a:endParaRPr>
          </a:p>
        </p:txBody>
      </p:sp>
      <p:pic>
        <p:nvPicPr>
          <p:cNvPr id="8" name="Picture 7" descr="A picture containing grass, outdoor, tree, field&#10;&#10;Description automatically generated">
            <a:extLst>
              <a:ext uri="{FF2B5EF4-FFF2-40B4-BE49-F238E27FC236}">
                <a16:creationId xmlns:a16="http://schemas.microsoft.com/office/drawing/2014/main" id="{7538B566-A99A-1706-B440-4AA1CC28F15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043101" y="3499042"/>
            <a:ext cx="2959948" cy="1915702"/>
          </a:xfrm>
          <a:prstGeom prst="rect">
            <a:avLst/>
          </a:prstGeom>
        </p:spPr>
      </p:pic>
      <p:pic>
        <p:nvPicPr>
          <p:cNvPr id="10" name="Picture 9" descr="A picture containing outdoor, tree, mountain, nature&#10;&#10;Description automatically generated">
            <a:extLst>
              <a:ext uri="{FF2B5EF4-FFF2-40B4-BE49-F238E27FC236}">
                <a16:creationId xmlns:a16="http://schemas.microsoft.com/office/drawing/2014/main" id="{D2C2D085-6311-B9DE-56BE-92FACBFAC4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43101" y="1299151"/>
            <a:ext cx="2959948" cy="1965662"/>
          </a:xfrm>
          <a:prstGeom prst="rect">
            <a:avLst/>
          </a:prstGeom>
        </p:spPr>
      </p:pic>
    </p:spTree>
    <p:extLst>
      <p:ext uri="{BB962C8B-B14F-4D97-AF65-F5344CB8AC3E}">
        <p14:creationId xmlns:p14="http://schemas.microsoft.com/office/powerpoint/2010/main" val="1409023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EC0A58A4-69DE-C54D-978F-291A379DE7C9}"/>
              </a:ext>
            </a:extLst>
          </p:cNvPr>
          <p:cNvSpPr txBox="1">
            <a:spLocks/>
          </p:cNvSpPr>
          <p:nvPr/>
        </p:nvSpPr>
        <p:spPr>
          <a:xfrm>
            <a:off x="505690" y="172612"/>
            <a:ext cx="10515600"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r>
              <a:rPr lang="en-US" sz="3200" dirty="0">
                <a:solidFill>
                  <a:srgbClr val="FF0000"/>
                </a:solidFill>
                <a:latin typeface="+mn-lt"/>
              </a:rPr>
              <a:t>14.3</a:t>
            </a:r>
            <a:r>
              <a:rPr lang="en-US" sz="3200" dirty="0">
                <a:solidFill>
                  <a:srgbClr val="1E4783"/>
                </a:solidFill>
                <a:latin typeface="+mn-lt"/>
              </a:rPr>
              <a:t> How Soil is Formed</a:t>
            </a:r>
          </a:p>
        </p:txBody>
      </p:sp>
      <p:sp>
        <p:nvSpPr>
          <p:cNvPr id="4" name="TextBox 3">
            <a:extLst>
              <a:ext uri="{FF2B5EF4-FFF2-40B4-BE49-F238E27FC236}">
                <a16:creationId xmlns:a16="http://schemas.microsoft.com/office/drawing/2014/main" id="{58B520A5-7551-9445-B3CD-C40F5294E006}"/>
              </a:ext>
            </a:extLst>
          </p:cNvPr>
          <p:cNvSpPr txBox="1"/>
          <p:nvPr/>
        </p:nvSpPr>
        <p:spPr>
          <a:xfrm>
            <a:off x="371237" y="816785"/>
            <a:ext cx="4845340" cy="4770537"/>
          </a:xfrm>
          <a:prstGeom prst="rect">
            <a:avLst/>
          </a:prstGeom>
        </p:spPr>
        <p:txBody>
          <a:bodyPr wrap="square" rtlCol="0">
            <a:spAutoFit/>
          </a:bodyPr>
          <a:lstStyle/>
          <a:p>
            <a:r>
              <a:rPr lang="en-US" sz="2400" b="1" dirty="0">
                <a:solidFill>
                  <a:srgbClr val="1E4783"/>
                </a:solidFill>
              </a:rPr>
              <a:t> Climate</a:t>
            </a:r>
          </a:p>
          <a:p>
            <a:pPr marL="342900" indent="-342900">
              <a:buClr>
                <a:srgbClr val="FF0000"/>
              </a:buClr>
              <a:buSzPct val="100000"/>
              <a:buFont typeface="Arial" panose="020B0604020202020204" pitchFamily="34" charset="0"/>
              <a:buChar char="•"/>
            </a:pPr>
            <a:r>
              <a:rPr lang="en-US" sz="2000" dirty="0">
                <a:solidFill>
                  <a:srgbClr val="1E4783"/>
                </a:solidFill>
              </a:rPr>
              <a:t>Rainfall and temperature determine the rate at which the parent rock is broken down by weathering and erosion. </a:t>
            </a:r>
          </a:p>
          <a:p>
            <a:pPr marL="342900" indent="-342900">
              <a:buClr>
                <a:srgbClr val="FF0000"/>
              </a:buClr>
              <a:buSzPct val="100000"/>
              <a:buFont typeface="Arial" panose="020B0604020202020204" pitchFamily="34" charset="0"/>
              <a:buChar char="•"/>
            </a:pPr>
            <a:r>
              <a:rPr lang="en-US" sz="2000" dirty="0">
                <a:solidFill>
                  <a:srgbClr val="1E4783"/>
                </a:solidFill>
              </a:rPr>
              <a:t>In cold areas, freeze-thaw action slowly breaks down rock. This results in thin soils developing.</a:t>
            </a:r>
          </a:p>
          <a:p>
            <a:pPr marL="342900" indent="-342900">
              <a:buClr>
                <a:srgbClr val="FF0000"/>
              </a:buClr>
              <a:buSzPct val="100000"/>
              <a:buFont typeface="Arial" panose="020B0604020202020204" pitchFamily="34" charset="0"/>
              <a:buChar char="•"/>
            </a:pPr>
            <a:r>
              <a:rPr lang="en-US" sz="2000" dirty="0">
                <a:solidFill>
                  <a:srgbClr val="1E4783"/>
                </a:solidFill>
              </a:rPr>
              <a:t>In hot areas, chemical weathering breaks down material rapidly to form deep soils. </a:t>
            </a:r>
          </a:p>
          <a:p>
            <a:pPr marL="342900" indent="-342900">
              <a:buClr>
                <a:srgbClr val="FF0000"/>
              </a:buClr>
              <a:buSzPct val="100000"/>
              <a:buFont typeface="Arial" panose="020B0604020202020204" pitchFamily="34" charset="0"/>
              <a:buChar char="•"/>
            </a:pPr>
            <a:r>
              <a:rPr lang="en-US" sz="2000" dirty="0">
                <a:solidFill>
                  <a:srgbClr val="1E4783"/>
                </a:solidFill>
              </a:rPr>
              <a:t>In wet areas, leaching washes minerals and nutrients deep into soils, causing them to become infertile. </a:t>
            </a:r>
          </a:p>
          <a:p>
            <a:pPr marL="342900" indent="-342900">
              <a:buClr>
                <a:srgbClr val="FF0000"/>
              </a:buClr>
              <a:buSzPct val="100000"/>
              <a:buFont typeface="Arial" panose="020B0604020202020204" pitchFamily="34" charset="0"/>
              <a:buChar char="•"/>
            </a:pPr>
            <a:r>
              <a:rPr lang="en-US" sz="2000" dirty="0">
                <a:solidFill>
                  <a:srgbClr val="1E4783"/>
                </a:solidFill>
              </a:rPr>
              <a:t>In dry areas, soils can become so dry and hard that rain, when it falls, cannot soak into them.</a:t>
            </a:r>
            <a:endParaRPr lang="en-US" sz="2000" dirty="0">
              <a:solidFill>
                <a:srgbClr val="1E4783"/>
              </a:solidFill>
              <a:latin typeface="+mn-lt"/>
            </a:endParaRPr>
          </a:p>
        </p:txBody>
      </p:sp>
      <p:sp>
        <p:nvSpPr>
          <p:cNvPr id="5" name="TextBox 4">
            <a:extLst>
              <a:ext uri="{FF2B5EF4-FFF2-40B4-BE49-F238E27FC236}">
                <a16:creationId xmlns:a16="http://schemas.microsoft.com/office/drawing/2014/main" id="{6ED78974-AA2D-CE4A-ADE0-060B880A4D80}"/>
              </a:ext>
            </a:extLst>
          </p:cNvPr>
          <p:cNvSpPr txBox="1"/>
          <p:nvPr/>
        </p:nvSpPr>
        <p:spPr>
          <a:xfrm>
            <a:off x="5334803" y="790713"/>
            <a:ext cx="3800884" cy="3539430"/>
          </a:xfrm>
          <a:prstGeom prst="rect">
            <a:avLst/>
          </a:prstGeom>
        </p:spPr>
        <p:txBody>
          <a:bodyPr wrap="square" rtlCol="0">
            <a:spAutoFit/>
          </a:bodyPr>
          <a:lstStyle/>
          <a:p>
            <a:r>
              <a:rPr lang="en-US" sz="2400" b="1" dirty="0">
                <a:solidFill>
                  <a:srgbClr val="1E4783"/>
                </a:solidFill>
              </a:rPr>
              <a:t>Human activity</a:t>
            </a:r>
          </a:p>
          <a:p>
            <a:pPr marL="342900" indent="-342900">
              <a:buClr>
                <a:srgbClr val="FF0000"/>
              </a:buClr>
              <a:buFont typeface="Arial" panose="020B0604020202020204" pitchFamily="34" charset="0"/>
              <a:buChar char="•"/>
            </a:pPr>
            <a:r>
              <a:rPr lang="en-US" sz="2000" dirty="0">
                <a:solidFill>
                  <a:srgbClr val="1E4783"/>
                </a:solidFill>
              </a:rPr>
              <a:t>Human activity affects the composition and quality of soil. </a:t>
            </a:r>
          </a:p>
          <a:p>
            <a:pPr marL="342900" indent="-342900">
              <a:buClr>
                <a:srgbClr val="FF0000"/>
              </a:buClr>
              <a:buFont typeface="Arial" panose="020B0604020202020204" pitchFamily="34" charset="0"/>
              <a:buChar char="•"/>
            </a:pPr>
            <a:r>
              <a:rPr lang="en-US" sz="2000" dirty="0">
                <a:solidFill>
                  <a:srgbClr val="1E4783"/>
                </a:solidFill>
              </a:rPr>
              <a:t>Ploughing, irrigation schemes and the use of </a:t>
            </a:r>
            <a:r>
              <a:rPr lang="en-US" sz="2000" dirty="0" err="1">
                <a:solidFill>
                  <a:srgbClr val="1E4783"/>
                </a:solidFill>
              </a:rPr>
              <a:t>fertilisers</a:t>
            </a:r>
            <a:r>
              <a:rPr lang="en-US" sz="2000" dirty="0">
                <a:solidFill>
                  <a:srgbClr val="1E4783"/>
                </a:solidFill>
              </a:rPr>
              <a:t> can make soil more fertile. </a:t>
            </a:r>
          </a:p>
          <a:p>
            <a:pPr marL="342900" indent="-342900">
              <a:buClr>
                <a:srgbClr val="FF0000"/>
              </a:buClr>
              <a:buFont typeface="Arial" panose="020B0604020202020204" pitchFamily="34" charset="0"/>
              <a:buChar char="•"/>
            </a:pPr>
            <a:r>
              <a:rPr lang="en-US" sz="2000" dirty="0">
                <a:solidFill>
                  <a:srgbClr val="1E4783"/>
                </a:solidFill>
              </a:rPr>
              <a:t>The removal of vegetation and the overuse of soil can strip it of nutrients and make it less fertile. This can also lead to soil erosion.</a:t>
            </a:r>
            <a:endParaRPr lang="en-US" sz="2000" dirty="0">
              <a:solidFill>
                <a:srgbClr val="1E4783"/>
              </a:solidFill>
              <a:latin typeface="+mn-lt"/>
            </a:endParaRPr>
          </a:p>
        </p:txBody>
      </p:sp>
      <p:pic>
        <p:nvPicPr>
          <p:cNvPr id="7" name="Picture 6" descr="Graphical user interface, text, application, chat or text message&#10;&#10;Description automatically generated">
            <a:extLst>
              <a:ext uri="{FF2B5EF4-FFF2-40B4-BE49-F238E27FC236}">
                <a16:creationId xmlns:a16="http://schemas.microsoft.com/office/drawing/2014/main" id="{8D46BF14-BACF-5A88-345E-9655BAA59D0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20971" y="2825181"/>
            <a:ext cx="2681156" cy="3049815"/>
          </a:xfrm>
          <a:prstGeom prst="rect">
            <a:avLst/>
          </a:prstGeom>
        </p:spPr>
      </p:pic>
    </p:spTree>
    <p:extLst>
      <p:ext uri="{BB962C8B-B14F-4D97-AF65-F5344CB8AC3E}">
        <p14:creationId xmlns:p14="http://schemas.microsoft.com/office/powerpoint/2010/main" val="2570692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a:extLst>
              <a:ext uri="{FF2B5EF4-FFF2-40B4-BE49-F238E27FC236}">
                <a16:creationId xmlns:a16="http://schemas.microsoft.com/office/drawing/2014/main" id="{5F3A3C56-337E-C149-B200-1DE8C8B62E3C}"/>
              </a:ext>
            </a:extLst>
          </p:cNvPr>
          <p:cNvSpPr txBox="1">
            <a:spLocks/>
          </p:cNvSpPr>
          <p:nvPr/>
        </p:nvSpPr>
        <p:spPr>
          <a:xfrm>
            <a:off x="463296" y="365125"/>
            <a:ext cx="10515600"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pPr lvl="0">
              <a:defRPr/>
            </a:pPr>
            <a:endParaRPr kumimoji="0" lang="en-US" sz="4000" b="1" i="0" u="none" strike="noStrike" kern="1200" cap="none" spc="0" normalizeH="0" baseline="0" noProof="0" dirty="0">
              <a:ln>
                <a:noFill/>
              </a:ln>
              <a:solidFill>
                <a:srgbClr val="1E4783"/>
              </a:solidFill>
              <a:effectLst/>
              <a:uLnTx/>
              <a:uFillTx/>
              <a:latin typeface="Calibri" panose="020F0502020204030204"/>
              <a:ea typeface="+mj-ea"/>
              <a:cs typeface="+mj-cs"/>
            </a:endParaRPr>
          </a:p>
        </p:txBody>
      </p:sp>
      <p:sp>
        <p:nvSpPr>
          <p:cNvPr id="7" name="Title 6">
            <a:extLst>
              <a:ext uri="{FF2B5EF4-FFF2-40B4-BE49-F238E27FC236}">
                <a16:creationId xmlns:a16="http://schemas.microsoft.com/office/drawing/2014/main" id="{CC319E45-59A8-5E4C-8521-3D1DBD15BF77}"/>
              </a:ext>
            </a:extLst>
          </p:cNvPr>
          <p:cNvSpPr txBox="1">
            <a:spLocks/>
          </p:cNvSpPr>
          <p:nvPr/>
        </p:nvSpPr>
        <p:spPr>
          <a:xfrm>
            <a:off x="432000" y="360000"/>
            <a:ext cx="10515600"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r>
              <a:rPr lang="en-US" sz="3200" dirty="0">
                <a:solidFill>
                  <a:srgbClr val="FF0000"/>
                </a:solidFill>
              </a:rPr>
              <a:t>14.3</a:t>
            </a:r>
            <a:r>
              <a:rPr lang="en-US" sz="3200" dirty="0">
                <a:solidFill>
                  <a:srgbClr val="1E4783"/>
                </a:solidFill>
              </a:rPr>
              <a:t> How Soil is Formed</a:t>
            </a:r>
          </a:p>
        </p:txBody>
      </p:sp>
      <p:graphicFrame>
        <p:nvGraphicFramePr>
          <p:cNvPr id="9" name="Table 8">
            <a:extLst>
              <a:ext uri="{FF2B5EF4-FFF2-40B4-BE49-F238E27FC236}">
                <a16:creationId xmlns:a16="http://schemas.microsoft.com/office/drawing/2014/main" id="{79D262B8-3579-4602-BB78-1EBC02C7487F}"/>
              </a:ext>
            </a:extLst>
          </p:cNvPr>
          <p:cNvGraphicFramePr>
            <a:graphicFrameLocks noGrp="1"/>
          </p:cNvGraphicFramePr>
          <p:nvPr>
            <p:extLst>
              <p:ext uri="{D42A27DB-BD31-4B8C-83A1-F6EECF244321}">
                <p14:modId xmlns:p14="http://schemas.microsoft.com/office/powerpoint/2010/main" val="2701953984"/>
              </p:ext>
            </p:extLst>
          </p:nvPr>
        </p:nvGraphicFramePr>
        <p:xfrm>
          <a:off x="2389299" y="1677617"/>
          <a:ext cx="7128988" cy="3151256"/>
        </p:xfrm>
        <a:graphic>
          <a:graphicData uri="http://schemas.openxmlformats.org/drawingml/2006/table">
            <a:tbl>
              <a:tblPr firstRow="1" bandRow="1">
                <a:tableStyleId>{21E4AEA4-8DFA-4A89-87EB-49C32662AFE0}</a:tableStyleId>
              </a:tblPr>
              <a:tblGrid>
                <a:gridCol w="7128988">
                  <a:extLst>
                    <a:ext uri="{9D8B030D-6E8A-4147-A177-3AD203B41FA5}">
                      <a16:colId xmlns:a16="http://schemas.microsoft.com/office/drawing/2014/main" val="222612161"/>
                    </a:ext>
                  </a:extLst>
                </a:gridCol>
              </a:tblGrid>
              <a:tr h="590068">
                <a:tc>
                  <a:txBody>
                    <a:bodyPr/>
                    <a:lstStyle/>
                    <a:p>
                      <a:pPr algn="l"/>
                      <a:endParaRPr lang="en-US" sz="3000" b="1" i="0" dirty="0">
                        <a:latin typeface="+mn-lt"/>
                      </a:endParaRPr>
                    </a:p>
                  </a:txBody>
                  <a:tcPr marL="75570" marR="75570">
                    <a:lnL w="19050" cap="flat" cmpd="sng" algn="ctr">
                      <a:solidFill>
                        <a:srgbClr val="1A8753"/>
                      </a:solidFill>
                      <a:prstDash val="solid"/>
                      <a:round/>
                      <a:headEnd type="none" w="med" len="med"/>
                      <a:tailEnd type="none" w="med" len="med"/>
                    </a:lnL>
                    <a:lnR w="19050" cap="flat" cmpd="sng" algn="ctr">
                      <a:solidFill>
                        <a:srgbClr val="1A8753"/>
                      </a:solidFill>
                      <a:prstDash val="solid"/>
                      <a:round/>
                      <a:headEnd type="none" w="med" len="med"/>
                      <a:tailEnd type="none" w="med" len="med"/>
                    </a:lnR>
                    <a:lnT w="19050" cap="flat" cmpd="sng" algn="ctr">
                      <a:solidFill>
                        <a:srgbClr val="1A8753"/>
                      </a:solidFill>
                      <a:prstDash val="solid"/>
                      <a:round/>
                      <a:headEnd type="none" w="med" len="med"/>
                      <a:tailEnd type="none" w="med" len="med"/>
                    </a:lnT>
                    <a:solidFill>
                      <a:srgbClr val="1A8753"/>
                    </a:solidFill>
                  </a:tcPr>
                </a:tc>
                <a:extLst>
                  <a:ext uri="{0D108BD9-81ED-4DB2-BD59-A6C34878D82A}">
                    <a16:rowId xmlns:a16="http://schemas.microsoft.com/office/drawing/2014/main" val="1451609641"/>
                  </a:ext>
                </a:extLst>
              </a:tr>
              <a:tr h="491723">
                <a:tc>
                  <a:txBody>
                    <a:bodyPr/>
                    <a:lstStyle/>
                    <a:p>
                      <a:pPr marL="447675" indent="-447675"/>
                      <a:r>
                        <a:rPr lang="en-US" sz="1800" b="1" dirty="0">
                          <a:solidFill>
                            <a:schemeClr val="tx1"/>
                          </a:solidFill>
                          <a:latin typeface="Calibri" panose="020F0502020204030204" pitchFamily="34" charset="0"/>
                          <a:cs typeface="Calibri" panose="020F0502020204030204" pitchFamily="34" charset="0"/>
                        </a:rPr>
                        <a:t>1.</a:t>
                      </a:r>
                      <a:r>
                        <a:rPr lang="en-US" sz="1800" b="0" dirty="0">
                          <a:solidFill>
                            <a:schemeClr val="tx1"/>
                          </a:solidFill>
                          <a:latin typeface="Calibri" panose="020F0502020204030204" pitchFamily="34" charset="0"/>
                          <a:cs typeface="Calibri" panose="020F0502020204030204" pitchFamily="34" charset="0"/>
                        </a:rPr>
                        <a:t>	</a:t>
                      </a:r>
                      <a:r>
                        <a:rPr lang="en-GB" sz="1800" b="0" i="0" u="none" strike="noStrike" baseline="0" dirty="0">
                          <a:latin typeface="Calibri" panose="020F0502020204030204" pitchFamily="34" charset="0"/>
                          <a:cs typeface="Calibri" panose="020F0502020204030204" pitchFamily="34" charset="0"/>
                        </a:rPr>
                        <a:t>What is humus?</a:t>
                      </a:r>
                      <a:endParaRPr lang="en-US" sz="1800" b="0" i="0" dirty="0">
                        <a:solidFill>
                          <a:schemeClr val="tx1"/>
                        </a:solidFill>
                        <a:latin typeface="Calibri" panose="020F0502020204030204" pitchFamily="34" charset="0"/>
                        <a:cs typeface="Calibri" panose="020F0502020204030204" pitchFamily="34" charset="0"/>
                      </a:endParaRPr>
                    </a:p>
                  </a:txBody>
                  <a:tcPr marL="75570" marR="75570">
                    <a:lnL w="19050" cap="flat" cmpd="sng" algn="ctr">
                      <a:solidFill>
                        <a:srgbClr val="1A8753"/>
                      </a:solidFill>
                      <a:prstDash val="solid"/>
                      <a:round/>
                      <a:headEnd type="none" w="med" len="med"/>
                      <a:tailEnd type="none" w="med" len="med"/>
                    </a:lnL>
                    <a:lnR w="19050" cap="flat" cmpd="sng" algn="ctr">
                      <a:solidFill>
                        <a:srgbClr val="1A8753"/>
                      </a:solidFill>
                      <a:prstDash val="solid"/>
                      <a:round/>
                      <a:headEnd type="none" w="med" len="med"/>
                      <a:tailEnd type="none" w="med" len="med"/>
                    </a:lnR>
                    <a:lnB w="28575" cap="flat" cmpd="sng" algn="ctr">
                      <a:solidFill>
                        <a:srgbClr val="F8D7CD"/>
                      </a:solidFill>
                      <a:prstDash val="solid"/>
                      <a:round/>
                      <a:headEnd type="none" w="med" len="med"/>
                      <a:tailEnd type="none" w="med" len="med"/>
                    </a:lnB>
                    <a:solidFill>
                      <a:schemeClr val="bg1"/>
                    </a:solidFill>
                  </a:tcPr>
                </a:tc>
                <a:extLst>
                  <a:ext uri="{0D108BD9-81ED-4DB2-BD59-A6C34878D82A}">
                    <a16:rowId xmlns:a16="http://schemas.microsoft.com/office/drawing/2014/main" val="4017682352"/>
                  </a:ext>
                </a:extLst>
              </a:tr>
              <a:tr h="491723">
                <a:tc>
                  <a:txBody>
                    <a:bodyPr/>
                    <a:lstStyle/>
                    <a:p>
                      <a:pPr marL="447675" marR="0" lvl="0" indent="-447675"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tx1"/>
                          </a:solidFill>
                          <a:latin typeface="Calibri" panose="020F0502020204030204" pitchFamily="34" charset="0"/>
                          <a:cs typeface="Calibri" panose="020F0502020204030204" pitchFamily="34" charset="0"/>
                        </a:rPr>
                        <a:t>2.</a:t>
                      </a:r>
                      <a:r>
                        <a:rPr lang="en-US" sz="1800" b="0" kern="1200" dirty="0">
                          <a:solidFill>
                            <a:schemeClr val="tx1"/>
                          </a:solidFill>
                          <a:latin typeface="Calibri" panose="020F0502020204030204" pitchFamily="34" charset="0"/>
                          <a:ea typeface="+mn-ea"/>
                          <a:cs typeface="Calibri" panose="020F0502020204030204" pitchFamily="34" charset="0"/>
                        </a:rPr>
                        <a:t>	</a:t>
                      </a:r>
                      <a:r>
                        <a:rPr lang="en-GB" sz="1800" b="0" i="0" u="none" strike="noStrike" baseline="0" dirty="0">
                          <a:latin typeface="Calibri" panose="020F0502020204030204" pitchFamily="34" charset="0"/>
                          <a:cs typeface="Calibri" panose="020F0502020204030204" pitchFamily="34" charset="0"/>
                        </a:rPr>
                        <a:t>What processes form the mineral matter of soil?</a:t>
                      </a:r>
                      <a:endParaRPr lang="en-US" sz="1800" b="0" kern="1200" dirty="0">
                        <a:solidFill>
                          <a:schemeClr val="tx1"/>
                        </a:solidFill>
                        <a:latin typeface="Calibri" panose="020F0502020204030204" pitchFamily="34" charset="0"/>
                        <a:ea typeface="+mn-ea"/>
                        <a:cs typeface="Calibri" panose="020F0502020204030204" pitchFamily="34" charset="0"/>
                      </a:endParaRPr>
                    </a:p>
                  </a:txBody>
                  <a:tcPr marL="75570" marR="75570">
                    <a:lnL w="19050" cap="flat" cmpd="sng" algn="ctr">
                      <a:solidFill>
                        <a:srgbClr val="1A8753"/>
                      </a:solidFill>
                      <a:prstDash val="solid"/>
                      <a:round/>
                      <a:headEnd type="none" w="med" len="med"/>
                      <a:tailEnd type="none" w="med" len="med"/>
                    </a:lnL>
                    <a:lnR w="19050" cap="flat" cmpd="sng" algn="ctr">
                      <a:solidFill>
                        <a:srgbClr val="1A8753"/>
                      </a:solidFill>
                      <a:prstDash val="solid"/>
                      <a:round/>
                      <a:headEnd type="none" w="med" len="med"/>
                      <a:tailEnd type="none" w="med" len="med"/>
                    </a:lnR>
                    <a:lnT w="28575" cap="flat" cmpd="sng" algn="ctr">
                      <a:solidFill>
                        <a:srgbClr val="F8D7CD"/>
                      </a:solidFill>
                      <a:prstDash val="solid"/>
                      <a:round/>
                      <a:headEnd type="none" w="med" len="med"/>
                      <a:tailEnd type="none" w="med" len="med"/>
                    </a:lnT>
                    <a:lnB w="28575" cap="flat" cmpd="sng" algn="ctr">
                      <a:solidFill>
                        <a:srgbClr val="F8D7CD"/>
                      </a:solidFill>
                      <a:prstDash val="solid"/>
                      <a:round/>
                      <a:headEnd type="none" w="med" len="med"/>
                      <a:tailEnd type="none" w="med" len="med"/>
                    </a:lnB>
                    <a:solidFill>
                      <a:schemeClr val="bg1"/>
                    </a:solidFill>
                  </a:tcPr>
                </a:tc>
                <a:extLst>
                  <a:ext uri="{0D108BD9-81ED-4DB2-BD59-A6C34878D82A}">
                    <a16:rowId xmlns:a16="http://schemas.microsoft.com/office/drawing/2014/main" val="3326383217"/>
                  </a:ext>
                </a:extLst>
              </a:tr>
              <a:tr h="491723">
                <a:tc>
                  <a:txBody>
                    <a:bodyPr/>
                    <a:lstStyle/>
                    <a:p>
                      <a:pPr marL="447675" indent="-447675"/>
                      <a:r>
                        <a:rPr lang="en-US" sz="1800" b="1" dirty="0">
                          <a:solidFill>
                            <a:schemeClr val="tx1"/>
                          </a:solidFill>
                          <a:latin typeface="Calibri" panose="020F0502020204030204" pitchFamily="34" charset="0"/>
                          <a:cs typeface="Calibri" panose="020F0502020204030204" pitchFamily="34" charset="0"/>
                        </a:rPr>
                        <a:t>3.</a:t>
                      </a:r>
                      <a:r>
                        <a:rPr lang="en-US" sz="1800" dirty="0">
                          <a:solidFill>
                            <a:schemeClr val="tx1"/>
                          </a:solidFill>
                          <a:latin typeface="Calibri" panose="020F0502020204030204" pitchFamily="34" charset="0"/>
                          <a:cs typeface="Calibri" panose="020F0502020204030204" pitchFamily="34" charset="0"/>
                        </a:rPr>
                        <a:t>	</a:t>
                      </a:r>
                      <a:r>
                        <a:rPr lang="en-GB" sz="1800" b="0" i="0" u="none" strike="noStrike" baseline="0" dirty="0">
                          <a:latin typeface="Calibri" panose="020F0502020204030204" pitchFamily="34" charset="0"/>
                          <a:cs typeface="Calibri" panose="020F0502020204030204" pitchFamily="34" charset="0"/>
                        </a:rPr>
                        <a:t>Why is soil acidity important?</a:t>
                      </a:r>
                      <a:endParaRPr lang="en-US" sz="1800" b="0" i="0" dirty="0">
                        <a:solidFill>
                          <a:schemeClr val="tx1"/>
                        </a:solidFill>
                        <a:latin typeface="Calibri" panose="020F0502020204030204" pitchFamily="34" charset="0"/>
                        <a:cs typeface="Calibri" panose="020F0502020204030204" pitchFamily="34" charset="0"/>
                      </a:endParaRPr>
                    </a:p>
                  </a:txBody>
                  <a:tcPr marL="75570" marR="75570">
                    <a:lnL w="19050" cap="flat" cmpd="sng" algn="ctr">
                      <a:solidFill>
                        <a:srgbClr val="1A8753"/>
                      </a:solidFill>
                      <a:prstDash val="solid"/>
                      <a:round/>
                      <a:headEnd type="none" w="med" len="med"/>
                      <a:tailEnd type="none" w="med" len="med"/>
                    </a:lnL>
                    <a:lnR w="19050" cap="flat" cmpd="sng" algn="ctr">
                      <a:solidFill>
                        <a:srgbClr val="1A8753"/>
                      </a:solidFill>
                      <a:prstDash val="solid"/>
                      <a:round/>
                      <a:headEnd type="none" w="med" len="med"/>
                      <a:tailEnd type="none" w="med" len="med"/>
                    </a:lnR>
                    <a:lnT w="28575" cap="flat" cmpd="sng" algn="ctr">
                      <a:solidFill>
                        <a:srgbClr val="F8D7CD"/>
                      </a:solidFill>
                      <a:prstDash val="solid"/>
                      <a:round/>
                      <a:headEnd type="none" w="med" len="med"/>
                      <a:tailEnd type="none" w="med" len="med"/>
                    </a:lnT>
                    <a:lnB w="28575" cap="flat" cmpd="sng" algn="ctr">
                      <a:solidFill>
                        <a:srgbClr val="F8D7CD"/>
                      </a:solidFill>
                      <a:prstDash val="solid"/>
                      <a:round/>
                      <a:headEnd type="none" w="med" len="med"/>
                      <a:tailEnd type="none" w="med" len="med"/>
                    </a:lnB>
                    <a:solidFill>
                      <a:schemeClr val="bg1"/>
                    </a:solidFill>
                  </a:tcPr>
                </a:tc>
                <a:extLst>
                  <a:ext uri="{0D108BD9-81ED-4DB2-BD59-A6C34878D82A}">
                    <a16:rowId xmlns:a16="http://schemas.microsoft.com/office/drawing/2014/main" val="173032511"/>
                  </a:ext>
                </a:extLst>
              </a:tr>
              <a:tr h="491723">
                <a:tc>
                  <a:txBody>
                    <a:bodyPr/>
                    <a:lstStyle/>
                    <a:p>
                      <a:pPr marL="447675" indent="-447675"/>
                      <a:r>
                        <a:rPr lang="en-US" sz="1800" b="1" kern="1200" dirty="0">
                          <a:solidFill>
                            <a:schemeClr val="tx1"/>
                          </a:solidFill>
                          <a:latin typeface="Calibri" panose="020F0502020204030204" pitchFamily="34" charset="0"/>
                          <a:ea typeface="+mn-ea"/>
                          <a:cs typeface="Calibri" panose="020F0502020204030204" pitchFamily="34" charset="0"/>
                        </a:rPr>
                        <a:t>4.</a:t>
                      </a:r>
                      <a:r>
                        <a:rPr lang="en-US" sz="1800" b="0" i="0" dirty="0">
                          <a:solidFill>
                            <a:schemeClr val="tx1"/>
                          </a:solidFill>
                          <a:latin typeface="Calibri" panose="020F0502020204030204" pitchFamily="34" charset="0"/>
                          <a:cs typeface="Calibri" panose="020F0502020204030204" pitchFamily="34" charset="0"/>
                        </a:rPr>
                        <a:t>	</a:t>
                      </a:r>
                      <a:r>
                        <a:rPr lang="en-GB" sz="1800" b="0" i="0" u="none" strike="noStrike" baseline="0" dirty="0">
                          <a:latin typeface="Calibri" panose="020F0502020204030204" pitchFamily="34" charset="0"/>
                          <a:cs typeface="Calibri" panose="020F0502020204030204" pitchFamily="34" charset="0"/>
                        </a:rPr>
                        <a:t>How long does it take for soil to form?</a:t>
                      </a:r>
                      <a:endParaRPr lang="en-US" sz="1800" b="0" i="0" dirty="0">
                        <a:solidFill>
                          <a:schemeClr val="tx1"/>
                        </a:solidFill>
                        <a:latin typeface="Calibri" panose="020F0502020204030204" pitchFamily="34" charset="0"/>
                        <a:cs typeface="Calibri" panose="020F0502020204030204" pitchFamily="34" charset="0"/>
                      </a:endParaRPr>
                    </a:p>
                  </a:txBody>
                  <a:tcPr marL="75570" marR="75570">
                    <a:lnL w="19050" cap="flat" cmpd="sng" algn="ctr">
                      <a:solidFill>
                        <a:srgbClr val="1A8753"/>
                      </a:solidFill>
                      <a:prstDash val="solid"/>
                      <a:round/>
                      <a:headEnd type="none" w="med" len="med"/>
                      <a:tailEnd type="none" w="med" len="med"/>
                    </a:lnL>
                    <a:lnR w="19050" cap="flat" cmpd="sng" algn="ctr">
                      <a:solidFill>
                        <a:srgbClr val="1A8753"/>
                      </a:solidFill>
                      <a:prstDash val="solid"/>
                      <a:round/>
                      <a:headEnd type="none" w="med" len="med"/>
                      <a:tailEnd type="none" w="med" len="med"/>
                    </a:lnR>
                    <a:lnT w="28575" cap="flat" cmpd="sng" algn="ctr">
                      <a:solidFill>
                        <a:srgbClr val="F8D7CD"/>
                      </a:solidFill>
                      <a:prstDash val="solid"/>
                      <a:round/>
                      <a:headEnd type="none" w="med" len="med"/>
                      <a:tailEnd type="none" w="med" len="med"/>
                    </a:lnT>
                    <a:lnB w="28575" cap="flat" cmpd="sng" algn="ctr">
                      <a:solidFill>
                        <a:srgbClr val="F8D7CD"/>
                      </a:solidFill>
                      <a:prstDash val="solid"/>
                      <a:round/>
                      <a:headEnd type="none" w="med" len="med"/>
                      <a:tailEnd type="none" w="med" len="med"/>
                    </a:lnB>
                    <a:solidFill>
                      <a:schemeClr val="bg1"/>
                    </a:solidFill>
                  </a:tcPr>
                </a:tc>
                <a:extLst>
                  <a:ext uri="{0D108BD9-81ED-4DB2-BD59-A6C34878D82A}">
                    <a16:rowId xmlns:a16="http://schemas.microsoft.com/office/drawing/2014/main" val="2237658269"/>
                  </a:ext>
                </a:extLst>
              </a:tr>
              <a:tr h="594296">
                <a:tc>
                  <a:txBody>
                    <a:bodyPr/>
                    <a:lstStyle/>
                    <a:p>
                      <a:pPr marL="447675" indent="-447675"/>
                      <a:r>
                        <a:rPr lang="en-US" sz="1800" b="1" kern="1200" dirty="0">
                          <a:solidFill>
                            <a:schemeClr val="tx1"/>
                          </a:solidFill>
                          <a:latin typeface="Calibri" panose="020F0502020204030204" pitchFamily="34" charset="0"/>
                          <a:ea typeface="+mn-ea"/>
                          <a:cs typeface="Calibri" panose="020F0502020204030204" pitchFamily="34" charset="0"/>
                        </a:rPr>
                        <a:t>5.</a:t>
                      </a:r>
                      <a:r>
                        <a:rPr lang="en-US" sz="1800" b="0" i="0" dirty="0">
                          <a:solidFill>
                            <a:schemeClr val="tx1"/>
                          </a:solidFill>
                          <a:latin typeface="Calibri" panose="020F0502020204030204" pitchFamily="34" charset="0"/>
                          <a:cs typeface="Calibri" panose="020F0502020204030204" pitchFamily="34" charset="0"/>
                        </a:rPr>
                        <a:t>	</a:t>
                      </a:r>
                      <a:r>
                        <a:rPr lang="en-GB" sz="1800" b="0" i="0" u="none" strike="noStrike" baseline="0" dirty="0">
                          <a:latin typeface="Calibri" panose="020F0502020204030204" pitchFamily="34" charset="0"/>
                          <a:cs typeface="Calibri" panose="020F0502020204030204" pitchFamily="34" charset="0"/>
                        </a:rPr>
                        <a:t>Why are living organisms important for soil?</a:t>
                      </a:r>
                      <a:endParaRPr lang="en-US" sz="1800" b="0" i="0" dirty="0">
                        <a:solidFill>
                          <a:schemeClr val="tx1"/>
                        </a:solidFill>
                        <a:latin typeface="Calibri" panose="020F0502020204030204" pitchFamily="34" charset="0"/>
                        <a:cs typeface="Calibri" panose="020F0502020204030204" pitchFamily="34" charset="0"/>
                      </a:endParaRPr>
                    </a:p>
                  </a:txBody>
                  <a:tcPr marL="75570" marR="75570">
                    <a:lnL w="19050" cap="flat" cmpd="sng" algn="ctr">
                      <a:solidFill>
                        <a:srgbClr val="1A8753"/>
                      </a:solidFill>
                      <a:prstDash val="solid"/>
                      <a:round/>
                      <a:headEnd type="none" w="med" len="med"/>
                      <a:tailEnd type="none" w="med" len="med"/>
                    </a:lnL>
                    <a:lnR w="19050" cap="flat" cmpd="sng" algn="ctr">
                      <a:solidFill>
                        <a:srgbClr val="1A8753"/>
                      </a:solidFill>
                      <a:prstDash val="solid"/>
                      <a:round/>
                      <a:headEnd type="none" w="med" len="med"/>
                      <a:tailEnd type="none" w="med" len="med"/>
                    </a:lnR>
                    <a:lnT w="28575" cap="flat" cmpd="sng" algn="ctr">
                      <a:solidFill>
                        <a:srgbClr val="F8D7CD"/>
                      </a:solidFill>
                      <a:prstDash val="solid"/>
                      <a:round/>
                      <a:headEnd type="none" w="med" len="med"/>
                      <a:tailEnd type="none" w="med" len="med"/>
                    </a:lnT>
                    <a:lnB w="19050" cap="flat" cmpd="sng" algn="ctr">
                      <a:solidFill>
                        <a:srgbClr val="1A8753"/>
                      </a:solidFill>
                      <a:prstDash val="solid"/>
                      <a:round/>
                      <a:headEnd type="none" w="med" len="med"/>
                      <a:tailEnd type="none" w="med" len="med"/>
                    </a:lnB>
                    <a:solidFill>
                      <a:schemeClr val="bg1"/>
                    </a:solidFill>
                  </a:tcPr>
                </a:tc>
                <a:extLst>
                  <a:ext uri="{0D108BD9-81ED-4DB2-BD59-A6C34878D82A}">
                    <a16:rowId xmlns:a16="http://schemas.microsoft.com/office/drawing/2014/main" val="4166176026"/>
                  </a:ext>
                </a:extLst>
              </a:tr>
            </a:tbl>
          </a:graphicData>
        </a:graphic>
      </p:graphicFrame>
      <p:pic>
        <p:nvPicPr>
          <p:cNvPr id="13" name="Picture 12" descr="A picture containing logo&#10;&#10;Description automatically generated">
            <a:extLst>
              <a:ext uri="{FF2B5EF4-FFF2-40B4-BE49-F238E27FC236}">
                <a16:creationId xmlns:a16="http://schemas.microsoft.com/office/drawing/2014/main" id="{84480668-496E-4F3A-8EA1-5F3BF6605F52}"/>
              </a:ext>
            </a:extLst>
          </p:cNvPr>
          <p:cNvPicPr>
            <a:picLocks noChangeAspect="1"/>
          </p:cNvPicPr>
          <p:nvPr/>
        </p:nvPicPr>
        <p:blipFill>
          <a:blip r:embed="rId2"/>
          <a:stretch>
            <a:fillRect/>
          </a:stretch>
        </p:blipFill>
        <p:spPr>
          <a:xfrm>
            <a:off x="2389299" y="1715453"/>
            <a:ext cx="3296790" cy="625507"/>
          </a:xfrm>
          <a:prstGeom prst="rect">
            <a:avLst/>
          </a:prstGeom>
        </p:spPr>
      </p:pic>
    </p:spTree>
    <p:extLst>
      <p:ext uri="{BB962C8B-B14F-4D97-AF65-F5344CB8AC3E}">
        <p14:creationId xmlns:p14="http://schemas.microsoft.com/office/powerpoint/2010/main" val="8036190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a:extLst>
              <a:ext uri="{FF2B5EF4-FFF2-40B4-BE49-F238E27FC236}">
                <a16:creationId xmlns:a16="http://schemas.microsoft.com/office/drawing/2014/main" id="{5F3A3C56-337E-C149-B200-1DE8C8B62E3C}"/>
              </a:ext>
            </a:extLst>
          </p:cNvPr>
          <p:cNvSpPr txBox="1">
            <a:spLocks/>
          </p:cNvSpPr>
          <p:nvPr/>
        </p:nvSpPr>
        <p:spPr>
          <a:xfrm>
            <a:off x="463296" y="365125"/>
            <a:ext cx="10515600"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pPr lvl="0">
              <a:defRPr/>
            </a:pPr>
            <a:endParaRPr kumimoji="0" lang="en-US" sz="4000" b="1" i="0" u="none" strike="noStrike" kern="1200" cap="none" spc="0" normalizeH="0" baseline="0" noProof="0" dirty="0">
              <a:ln>
                <a:noFill/>
              </a:ln>
              <a:solidFill>
                <a:srgbClr val="1E4783"/>
              </a:solidFill>
              <a:effectLst/>
              <a:uLnTx/>
              <a:uFillTx/>
              <a:latin typeface="Calibri" panose="020F0502020204030204"/>
              <a:ea typeface="+mj-ea"/>
              <a:cs typeface="+mj-cs"/>
            </a:endParaRPr>
          </a:p>
        </p:txBody>
      </p:sp>
      <p:sp>
        <p:nvSpPr>
          <p:cNvPr id="8" name="Title 6">
            <a:extLst>
              <a:ext uri="{FF2B5EF4-FFF2-40B4-BE49-F238E27FC236}">
                <a16:creationId xmlns:a16="http://schemas.microsoft.com/office/drawing/2014/main" id="{0242F185-002B-45A5-98B1-DBE558C292D3}"/>
              </a:ext>
            </a:extLst>
          </p:cNvPr>
          <p:cNvSpPr txBox="1">
            <a:spLocks/>
          </p:cNvSpPr>
          <p:nvPr/>
        </p:nvSpPr>
        <p:spPr>
          <a:xfrm>
            <a:off x="432000" y="360000"/>
            <a:ext cx="10515600"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r>
              <a:rPr lang="en-US" sz="3200" dirty="0">
                <a:solidFill>
                  <a:srgbClr val="FF0000"/>
                </a:solidFill>
              </a:rPr>
              <a:t>14.3</a:t>
            </a:r>
            <a:r>
              <a:rPr lang="en-US" sz="3200" dirty="0">
                <a:solidFill>
                  <a:srgbClr val="1E4783"/>
                </a:solidFill>
              </a:rPr>
              <a:t> How Soil is Formed</a:t>
            </a:r>
          </a:p>
        </p:txBody>
      </p:sp>
      <p:graphicFrame>
        <p:nvGraphicFramePr>
          <p:cNvPr id="7" name="Table 6">
            <a:extLst>
              <a:ext uri="{FF2B5EF4-FFF2-40B4-BE49-F238E27FC236}">
                <a16:creationId xmlns:a16="http://schemas.microsoft.com/office/drawing/2014/main" id="{2F876B19-CD5F-314D-9CBD-07A728E18DB9}"/>
              </a:ext>
            </a:extLst>
          </p:cNvPr>
          <p:cNvGraphicFramePr>
            <a:graphicFrameLocks noGrp="1"/>
          </p:cNvGraphicFramePr>
          <p:nvPr>
            <p:extLst>
              <p:ext uri="{D42A27DB-BD31-4B8C-83A1-F6EECF244321}">
                <p14:modId xmlns:p14="http://schemas.microsoft.com/office/powerpoint/2010/main" val="1711609821"/>
              </p:ext>
            </p:extLst>
          </p:nvPr>
        </p:nvGraphicFramePr>
        <p:xfrm>
          <a:off x="1879354" y="1655888"/>
          <a:ext cx="7956068" cy="2560320"/>
        </p:xfrm>
        <a:graphic>
          <a:graphicData uri="http://schemas.openxmlformats.org/drawingml/2006/table">
            <a:tbl>
              <a:tblPr firstRow="1" bandRow="1">
                <a:tableStyleId>{21E4AEA4-8DFA-4A89-87EB-49C32662AFE0}</a:tableStyleId>
              </a:tblPr>
              <a:tblGrid>
                <a:gridCol w="7956068">
                  <a:extLst>
                    <a:ext uri="{9D8B030D-6E8A-4147-A177-3AD203B41FA5}">
                      <a16:colId xmlns:a16="http://schemas.microsoft.com/office/drawing/2014/main" val="222612161"/>
                    </a:ext>
                  </a:extLst>
                </a:gridCol>
              </a:tblGrid>
              <a:tr h="0">
                <a:tc>
                  <a:txBody>
                    <a:bodyPr/>
                    <a:lstStyle/>
                    <a:p>
                      <a:pPr algn="l"/>
                      <a:r>
                        <a:rPr lang="en-US" sz="2400" b="1" dirty="0">
                          <a:latin typeface="Calibri" panose="020F0502020204030204" pitchFamily="34" charset="0"/>
                          <a:cs typeface="Calibri" panose="020F0502020204030204" pitchFamily="34" charset="0"/>
                        </a:rPr>
                        <a:t>Higher-order questions 1</a:t>
                      </a:r>
                      <a:endParaRPr lang="en-US" sz="2400" b="1" i="0" dirty="0">
                        <a:latin typeface="Calibri" panose="020F0502020204030204" pitchFamily="34" charset="0"/>
                        <a:cs typeface="Calibri" panose="020F0502020204030204" pitchFamily="34" charset="0"/>
                      </a:endParaRPr>
                    </a:p>
                  </a:txBody>
                  <a:tcPr marL="75570" marR="75570"/>
                </a:tc>
                <a:extLst>
                  <a:ext uri="{0D108BD9-81ED-4DB2-BD59-A6C34878D82A}">
                    <a16:rowId xmlns:a16="http://schemas.microsoft.com/office/drawing/2014/main" val="1451609641"/>
                  </a:ext>
                </a:extLst>
              </a:tr>
              <a:tr h="383832">
                <a:tc>
                  <a:txBody>
                    <a:bodyPr/>
                    <a:lstStyle/>
                    <a:p>
                      <a:pPr marL="447675" indent="-447675"/>
                      <a:r>
                        <a:rPr lang="en-US" sz="2000" b="0" dirty="0">
                          <a:solidFill>
                            <a:schemeClr val="tx1"/>
                          </a:solidFill>
                          <a:latin typeface="Calibri" panose="020F0502020204030204" pitchFamily="34" charset="0"/>
                          <a:cs typeface="Calibri" panose="020F0502020204030204" pitchFamily="34" charset="0"/>
                        </a:rPr>
                        <a:t>1.	What happens to soil if you remove all the water from it? What are you left with?</a:t>
                      </a:r>
                      <a:endParaRPr lang="en-US" sz="2000" b="0" i="0" dirty="0">
                        <a:solidFill>
                          <a:schemeClr val="tx1"/>
                        </a:solidFill>
                        <a:latin typeface="Calibri" panose="020F0502020204030204" pitchFamily="34" charset="0"/>
                        <a:cs typeface="Calibri" panose="020F0502020204030204" pitchFamily="34" charset="0"/>
                      </a:endParaRPr>
                    </a:p>
                  </a:txBody>
                  <a:tcPr marL="75570" marR="75570"/>
                </a:tc>
                <a:extLst>
                  <a:ext uri="{0D108BD9-81ED-4DB2-BD59-A6C34878D82A}">
                    <a16:rowId xmlns:a16="http://schemas.microsoft.com/office/drawing/2014/main" val="4017682352"/>
                  </a:ext>
                </a:extLst>
              </a:tr>
              <a:tr h="383832">
                <a:tc>
                  <a:txBody>
                    <a:bodyPr/>
                    <a:lstStyle/>
                    <a:p>
                      <a:pPr marL="447675" marR="0" lvl="0" indent="-447675" algn="l"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latin typeface="Calibri" panose="020F0502020204030204" pitchFamily="34" charset="0"/>
                          <a:cs typeface="Calibri" panose="020F0502020204030204" pitchFamily="34" charset="0"/>
                        </a:rPr>
                        <a:t>2.</a:t>
                      </a:r>
                      <a:r>
                        <a:rPr lang="en-US" sz="2000" b="0" kern="1200" dirty="0">
                          <a:solidFill>
                            <a:schemeClr val="tx1"/>
                          </a:solidFill>
                          <a:latin typeface="Calibri" panose="020F0502020204030204" pitchFamily="34" charset="0"/>
                          <a:ea typeface="+mn-ea"/>
                          <a:cs typeface="Calibri" panose="020F0502020204030204" pitchFamily="34" charset="0"/>
                        </a:rPr>
                        <a:t>	When you assess your soil, was it different to any of your classmates’ soils? If so, how? Can you explain why?</a:t>
                      </a:r>
                    </a:p>
                  </a:txBody>
                  <a:tcPr marL="75570" marR="75570"/>
                </a:tc>
                <a:extLst>
                  <a:ext uri="{0D108BD9-81ED-4DB2-BD59-A6C34878D82A}">
                    <a16:rowId xmlns:a16="http://schemas.microsoft.com/office/drawing/2014/main" val="3326383217"/>
                  </a:ext>
                </a:extLst>
              </a:tr>
              <a:tr h="383832">
                <a:tc>
                  <a:txBody>
                    <a:bodyPr/>
                    <a:lstStyle/>
                    <a:p>
                      <a:pPr marL="447675" indent="-447675"/>
                      <a:r>
                        <a:rPr lang="en-US" sz="2000" b="0" dirty="0">
                          <a:solidFill>
                            <a:schemeClr val="tx1"/>
                          </a:solidFill>
                          <a:latin typeface="Calibri" panose="020F0502020204030204" pitchFamily="34" charset="0"/>
                          <a:cs typeface="Calibri" panose="020F0502020204030204" pitchFamily="34" charset="0"/>
                        </a:rPr>
                        <a:t>3.	How do surface processes such as mass movement, river and glacial processes affect soil?</a:t>
                      </a:r>
                      <a:endParaRPr lang="en-US" sz="2000" b="0" i="0" dirty="0">
                        <a:solidFill>
                          <a:schemeClr val="tx1"/>
                        </a:solidFill>
                        <a:latin typeface="Calibri" panose="020F0502020204030204" pitchFamily="34" charset="0"/>
                        <a:cs typeface="Calibri" panose="020F0502020204030204" pitchFamily="34" charset="0"/>
                      </a:endParaRPr>
                    </a:p>
                  </a:txBody>
                  <a:tcPr marL="75570" marR="75570"/>
                </a:tc>
                <a:extLst>
                  <a:ext uri="{0D108BD9-81ED-4DB2-BD59-A6C34878D82A}">
                    <a16:rowId xmlns:a16="http://schemas.microsoft.com/office/drawing/2014/main" val="173032511"/>
                  </a:ext>
                </a:extLst>
              </a:tr>
            </a:tbl>
          </a:graphicData>
        </a:graphic>
      </p:graphicFrame>
    </p:spTree>
    <p:extLst>
      <p:ext uri="{BB962C8B-B14F-4D97-AF65-F5344CB8AC3E}">
        <p14:creationId xmlns:p14="http://schemas.microsoft.com/office/powerpoint/2010/main" val="2573555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2"/>
          <p:cNvSpPr/>
          <p:nvPr/>
        </p:nvSpPr>
        <p:spPr>
          <a:xfrm>
            <a:off x="0" y="1"/>
            <a:ext cx="12192000" cy="5881510"/>
          </a:xfrm>
          <a:prstGeom prst="rect">
            <a:avLst/>
          </a:prstGeom>
          <a:solidFill>
            <a:srgbClr val="FFDE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9" name="Google Shape;159;p12"/>
          <p:cNvSpPr txBox="1"/>
          <p:nvPr/>
        </p:nvSpPr>
        <p:spPr>
          <a:xfrm>
            <a:off x="463296" y="2322655"/>
            <a:ext cx="10515600" cy="618101"/>
          </a:xfrm>
          <a:prstGeom prst="rect">
            <a:avLst/>
          </a:prstGeom>
          <a:noFill/>
          <a:ln>
            <a:noFill/>
          </a:ln>
        </p:spPr>
        <p:txBody>
          <a:bodyPr spcFirstLastPara="1" wrap="square" lIns="91425" tIns="45700" rIns="91425" bIns="45700" anchor="t" anchorCtr="0">
            <a:noAutofit/>
          </a:bodyPr>
          <a:lstStyle/>
          <a:p>
            <a:r>
              <a:rPr lang="en-US" sz="2000" b="1" dirty="0">
                <a:solidFill>
                  <a:srgbClr val="1E4783"/>
                </a:solidFill>
                <a:latin typeface="Calibri" panose="020F0502020204030204" pitchFamily="34" charset="0"/>
                <a:cs typeface="Calibri" panose="020F0502020204030204" pitchFamily="34" charset="0"/>
              </a:rPr>
              <a:t>Go to Section 14.3 on page 76 of your Skills Book.</a:t>
            </a:r>
          </a:p>
        </p:txBody>
      </p:sp>
      <p:sp>
        <p:nvSpPr>
          <p:cNvPr id="4" name="Title 6">
            <a:extLst>
              <a:ext uri="{FF2B5EF4-FFF2-40B4-BE49-F238E27FC236}">
                <a16:creationId xmlns:a16="http://schemas.microsoft.com/office/drawing/2014/main" id="{3DD36F95-1D95-364A-908C-6403F0407DB6}"/>
              </a:ext>
            </a:extLst>
          </p:cNvPr>
          <p:cNvSpPr txBox="1">
            <a:spLocks/>
          </p:cNvSpPr>
          <p:nvPr/>
        </p:nvSpPr>
        <p:spPr>
          <a:xfrm>
            <a:off x="432000" y="360000"/>
            <a:ext cx="10515600"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r>
              <a:rPr lang="en-US" sz="3200" dirty="0">
                <a:solidFill>
                  <a:srgbClr val="FF0000"/>
                </a:solidFill>
              </a:rPr>
              <a:t>14.3</a:t>
            </a:r>
            <a:r>
              <a:rPr lang="en-US" sz="3200" dirty="0">
                <a:solidFill>
                  <a:srgbClr val="1E4783"/>
                </a:solidFill>
              </a:rPr>
              <a:t> How Soil is Formed</a:t>
            </a:r>
          </a:p>
        </p:txBody>
      </p:sp>
    </p:spTree>
    <p:extLst>
      <p:ext uri="{BB962C8B-B14F-4D97-AF65-F5344CB8AC3E}">
        <p14:creationId xmlns:p14="http://schemas.microsoft.com/office/powerpoint/2010/main" val="3939631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EC0A58A4-69DE-C54D-978F-291A379DE7C9}"/>
              </a:ext>
            </a:extLst>
          </p:cNvPr>
          <p:cNvSpPr txBox="1">
            <a:spLocks/>
          </p:cNvSpPr>
          <p:nvPr/>
        </p:nvSpPr>
        <p:spPr>
          <a:xfrm>
            <a:off x="432000" y="360000"/>
            <a:ext cx="10515600"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r>
              <a:rPr lang="en-US" sz="3200" dirty="0">
                <a:solidFill>
                  <a:srgbClr val="1E4783"/>
                </a:solidFill>
                <a:latin typeface="Calibri" panose="020F0502020204030204" pitchFamily="34" charset="0"/>
                <a:cs typeface="Calibri" panose="020F0502020204030204" pitchFamily="34" charset="0"/>
              </a:rPr>
              <a:t>At the end of this chapter, you will be able to:</a:t>
            </a:r>
          </a:p>
        </p:txBody>
      </p:sp>
      <p:sp>
        <p:nvSpPr>
          <p:cNvPr id="4" name="TextBox 3">
            <a:extLst>
              <a:ext uri="{FF2B5EF4-FFF2-40B4-BE49-F238E27FC236}">
                <a16:creationId xmlns:a16="http://schemas.microsoft.com/office/drawing/2014/main" id="{E00D9794-5E55-4D70-9B34-D2713751BA4D}"/>
              </a:ext>
            </a:extLst>
          </p:cNvPr>
          <p:cNvSpPr txBox="1"/>
          <p:nvPr/>
        </p:nvSpPr>
        <p:spPr>
          <a:xfrm>
            <a:off x="432001" y="1080000"/>
            <a:ext cx="9440546" cy="3417049"/>
          </a:xfrm>
          <a:prstGeom prst="rect">
            <a:avLst/>
          </a:prstGeom>
        </p:spPr>
        <p:txBody>
          <a:bodyPr vert="horz" wrap="square" lIns="91440" tIns="45720" rIns="91440" bIns="45720" rtlCol="0">
            <a:noAutofit/>
          </a:bodyPr>
          <a:lstStyle/>
          <a:p>
            <a:pPr marL="719138" indent="-719138">
              <a:spcAft>
                <a:spcPts val="1800"/>
              </a:spcAft>
              <a:buClr>
                <a:srgbClr val="3F3153"/>
              </a:buClr>
              <a:buSzPct val="80000"/>
            </a:pPr>
            <a:r>
              <a:rPr lang="en-US" sz="2400" b="1" dirty="0">
                <a:solidFill>
                  <a:srgbClr val="FF0000"/>
                </a:solidFill>
                <a:latin typeface="Calibri" panose="020F0502020204030204" pitchFamily="34" charset="0"/>
                <a:cs typeface="Calibri" panose="020F0502020204030204" pitchFamily="34" charset="0"/>
              </a:rPr>
              <a:t>14.1</a:t>
            </a:r>
            <a:r>
              <a:rPr lang="en-US" sz="2400" b="1" dirty="0">
                <a:solidFill>
                  <a:srgbClr val="1E4783"/>
                </a:solidFill>
                <a:latin typeface="Calibri" panose="020F0502020204030204" pitchFamily="34" charset="0"/>
                <a:cs typeface="Calibri" panose="020F0502020204030204" pitchFamily="34" charset="0"/>
              </a:rPr>
              <a:t> Describe the composition of soil.</a:t>
            </a:r>
          </a:p>
          <a:p>
            <a:pPr marL="719138" indent="-719138">
              <a:spcAft>
                <a:spcPts val="1800"/>
              </a:spcAft>
              <a:buClr>
                <a:srgbClr val="3F3153"/>
              </a:buClr>
              <a:buSzPct val="80000"/>
            </a:pPr>
            <a:r>
              <a:rPr lang="en-US" sz="2400" b="1" dirty="0">
                <a:solidFill>
                  <a:srgbClr val="FF0000"/>
                </a:solidFill>
                <a:latin typeface="Calibri" panose="020F0502020204030204" pitchFamily="34" charset="0"/>
                <a:cs typeface="Calibri" panose="020F0502020204030204" pitchFamily="34" charset="0"/>
              </a:rPr>
              <a:t>14.2</a:t>
            </a:r>
            <a:r>
              <a:rPr lang="en-US" sz="2400" b="1" dirty="0">
                <a:solidFill>
                  <a:srgbClr val="1E4783"/>
                </a:solidFill>
                <a:latin typeface="Calibri" panose="020F0502020204030204" pitchFamily="34" charset="0"/>
                <a:cs typeface="Calibri" panose="020F0502020204030204" pitchFamily="34" charset="0"/>
              </a:rPr>
              <a:t> Assess your soil type.</a:t>
            </a:r>
          </a:p>
          <a:p>
            <a:pPr marL="719138" indent="-719138">
              <a:spcAft>
                <a:spcPts val="1800"/>
              </a:spcAft>
              <a:buClr>
                <a:srgbClr val="3F3153"/>
              </a:buClr>
              <a:buSzPct val="80000"/>
            </a:pPr>
            <a:r>
              <a:rPr lang="en-US" sz="2400" b="1" dirty="0">
                <a:solidFill>
                  <a:srgbClr val="FF0000"/>
                </a:solidFill>
                <a:latin typeface="Calibri" panose="020F0502020204030204" pitchFamily="34" charset="0"/>
                <a:cs typeface="Calibri" panose="020F0502020204030204" pitchFamily="34" charset="0"/>
              </a:rPr>
              <a:t>14.3</a:t>
            </a:r>
            <a:r>
              <a:rPr lang="en-US" sz="2400" b="1" dirty="0">
                <a:solidFill>
                  <a:srgbClr val="1E4783"/>
                </a:solidFill>
                <a:latin typeface="Calibri" panose="020F0502020204030204" pitchFamily="34" charset="0"/>
                <a:cs typeface="Calibri" panose="020F0502020204030204" pitchFamily="34" charset="0"/>
              </a:rPr>
              <a:t> Explain how soil is formed.</a:t>
            </a:r>
          </a:p>
          <a:p>
            <a:pPr marL="719138" indent="-719138">
              <a:spcAft>
                <a:spcPts val="1800"/>
              </a:spcAft>
              <a:buClr>
                <a:srgbClr val="3F3153"/>
              </a:buClr>
              <a:buSzPct val="80000"/>
            </a:pPr>
            <a:r>
              <a:rPr lang="en-US" sz="2400" b="1" dirty="0">
                <a:solidFill>
                  <a:srgbClr val="FF0000"/>
                </a:solidFill>
                <a:latin typeface="Calibri" panose="020F0502020204030204" pitchFamily="34" charset="0"/>
                <a:cs typeface="Calibri" panose="020F0502020204030204" pitchFamily="34" charset="0"/>
              </a:rPr>
              <a:t>14.4</a:t>
            </a:r>
            <a:r>
              <a:rPr lang="en-US" sz="2400" b="1" dirty="0">
                <a:solidFill>
                  <a:srgbClr val="1E4783"/>
                </a:solidFill>
                <a:latin typeface="Calibri" panose="020F0502020204030204" pitchFamily="34" charset="0"/>
                <a:cs typeface="Calibri" panose="020F0502020204030204" pitchFamily="34" charset="0"/>
              </a:rPr>
              <a:t> Describe contrasting soils in Ireland soil.</a:t>
            </a:r>
          </a:p>
          <a:p>
            <a:pPr marL="719138" indent="-719138">
              <a:spcAft>
                <a:spcPts val="1800"/>
              </a:spcAft>
              <a:buClr>
                <a:srgbClr val="3F3153"/>
              </a:buClr>
              <a:buSzPct val="80000"/>
            </a:pPr>
            <a:r>
              <a:rPr lang="en-US" sz="2400" b="1" dirty="0">
                <a:solidFill>
                  <a:srgbClr val="FF0000"/>
                </a:solidFill>
                <a:latin typeface="Calibri" panose="020F0502020204030204" pitchFamily="34" charset="0"/>
                <a:cs typeface="Calibri" panose="020F0502020204030204" pitchFamily="34" charset="0"/>
              </a:rPr>
              <a:t>14.5</a:t>
            </a:r>
            <a:r>
              <a:rPr lang="en-US" sz="2400" b="1" dirty="0">
                <a:solidFill>
                  <a:srgbClr val="1E4783"/>
                </a:solidFill>
                <a:latin typeface="Calibri" panose="020F0502020204030204" pitchFamily="34" charset="0"/>
                <a:cs typeface="Calibri" panose="020F0502020204030204" pitchFamily="34" charset="0"/>
              </a:rPr>
              <a:t> Explain how soil and vegetation are interconnected. </a:t>
            </a:r>
          </a:p>
          <a:p>
            <a:pPr marL="719138" indent="-719138">
              <a:spcAft>
                <a:spcPts val="1800"/>
              </a:spcAft>
              <a:buClr>
                <a:srgbClr val="3F3153"/>
              </a:buClr>
              <a:buSzPct val="80000"/>
            </a:pPr>
            <a:r>
              <a:rPr lang="en-US" sz="2400" b="1" dirty="0">
                <a:solidFill>
                  <a:srgbClr val="FF0000"/>
                </a:solidFill>
                <a:latin typeface="Calibri" panose="020F0502020204030204" pitchFamily="34" charset="0"/>
                <a:cs typeface="Calibri" panose="020F0502020204030204" pitchFamily="34" charset="0"/>
              </a:rPr>
              <a:t>14.6</a:t>
            </a:r>
            <a:r>
              <a:rPr lang="en-US" sz="2400" b="1" dirty="0">
                <a:solidFill>
                  <a:srgbClr val="1E4783"/>
                </a:solidFill>
                <a:latin typeface="Calibri" panose="020F0502020204030204" pitchFamily="34" charset="0"/>
                <a:cs typeface="Calibri" panose="020F0502020204030204" pitchFamily="34" charset="0"/>
              </a:rPr>
              <a:t> Describe the exploitation of soil as a natural resource.</a:t>
            </a:r>
            <a:r>
              <a:rPr lang="en-GB" sz="2400" b="1" dirty="0">
                <a:solidFill>
                  <a:srgbClr val="1E4783"/>
                </a:solidFill>
                <a:latin typeface="Calibri" panose="020F0502020204030204" pitchFamily="34" charset="0"/>
                <a:cs typeface="Calibri" panose="020F0502020204030204" pitchFamily="34" charset="0"/>
              </a:rPr>
              <a:t>	</a:t>
            </a:r>
            <a:endParaRPr lang="en-US" sz="2400" dirty="0">
              <a:solidFill>
                <a:srgbClr val="1E4783"/>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831964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EC0A58A4-69DE-C54D-978F-291A379DE7C9}"/>
              </a:ext>
            </a:extLst>
          </p:cNvPr>
          <p:cNvSpPr txBox="1">
            <a:spLocks/>
          </p:cNvSpPr>
          <p:nvPr/>
        </p:nvSpPr>
        <p:spPr>
          <a:xfrm>
            <a:off x="370754" y="310103"/>
            <a:ext cx="8577753"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r>
              <a:rPr lang="en-US" sz="3200" dirty="0">
                <a:solidFill>
                  <a:srgbClr val="FF0000"/>
                </a:solidFill>
              </a:rPr>
              <a:t>14.4 </a:t>
            </a:r>
            <a:r>
              <a:rPr lang="en-US" sz="3200" dirty="0">
                <a:solidFill>
                  <a:srgbClr val="1E4783"/>
                </a:solidFill>
              </a:rPr>
              <a:t>Describe contrasting soils in Ireland. </a:t>
            </a:r>
          </a:p>
          <a:p>
            <a:endParaRPr lang="en-IE" sz="3200" dirty="0">
              <a:solidFill>
                <a:srgbClr val="1E4783"/>
              </a:solidFill>
            </a:endParaRPr>
          </a:p>
        </p:txBody>
      </p:sp>
      <p:sp>
        <p:nvSpPr>
          <p:cNvPr id="4" name="TextBox 3">
            <a:extLst>
              <a:ext uri="{FF2B5EF4-FFF2-40B4-BE49-F238E27FC236}">
                <a16:creationId xmlns:a16="http://schemas.microsoft.com/office/drawing/2014/main" id="{E00D9794-5E55-4D70-9B34-D2713751BA4D}"/>
              </a:ext>
            </a:extLst>
          </p:cNvPr>
          <p:cNvSpPr txBox="1"/>
          <p:nvPr/>
        </p:nvSpPr>
        <p:spPr>
          <a:xfrm>
            <a:off x="427510" y="1200876"/>
            <a:ext cx="4434576" cy="3139143"/>
          </a:xfrm>
          <a:prstGeom prst="rect">
            <a:avLst/>
          </a:prstGeom>
        </p:spPr>
        <p:txBody>
          <a:bodyPr vert="horz" wrap="square" lIns="91440" tIns="45720" rIns="91440" bIns="45720" rtlCol="0">
            <a:noAutofit/>
          </a:bodyPr>
          <a:lstStyle/>
          <a:p>
            <a:pPr>
              <a:lnSpc>
                <a:spcPts val="2463"/>
              </a:lnSpc>
              <a:spcBef>
                <a:spcPct val="0"/>
              </a:spcBef>
              <a:spcAft>
                <a:spcPts val="600"/>
              </a:spcAft>
              <a:buFont typeface="Arial" panose="020B0604020202020204" pitchFamily="34" charset="0"/>
              <a:buNone/>
            </a:pPr>
            <a:r>
              <a:rPr lang="en-IE" altLang="en-US" sz="2400" dirty="0">
                <a:solidFill>
                  <a:srgbClr val="1E4783"/>
                </a:solidFill>
              </a:rPr>
              <a:t>Ireland has four main soil types: </a:t>
            </a:r>
          </a:p>
          <a:p>
            <a:pPr marL="358775" lvl="1" indent="-358775">
              <a:lnSpc>
                <a:spcPts val="2463"/>
              </a:lnSpc>
              <a:spcBef>
                <a:spcPts val="600"/>
              </a:spcBef>
              <a:spcAft>
                <a:spcPts val="600"/>
              </a:spcAft>
              <a:buClr>
                <a:srgbClr val="FF0000"/>
              </a:buClr>
              <a:buFont typeface="Arial" panose="020B0604020202020204" pitchFamily="34" charset="0"/>
              <a:buChar char="•"/>
            </a:pPr>
            <a:r>
              <a:rPr lang="en-IE" altLang="en-US" sz="2400" b="1" dirty="0">
                <a:solidFill>
                  <a:srgbClr val="1E4783"/>
                </a:solidFill>
              </a:rPr>
              <a:t>Peat</a:t>
            </a:r>
            <a:r>
              <a:rPr lang="en-IE" altLang="en-US" sz="2400" dirty="0">
                <a:solidFill>
                  <a:srgbClr val="1E4783"/>
                </a:solidFill>
              </a:rPr>
              <a:t> soil (found in bogs)</a:t>
            </a:r>
          </a:p>
          <a:p>
            <a:pPr marL="358775" lvl="1" indent="-358775">
              <a:lnSpc>
                <a:spcPts val="2463"/>
              </a:lnSpc>
              <a:spcBef>
                <a:spcPts val="600"/>
              </a:spcBef>
              <a:spcAft>
                <a:spcPts val="600"/>
              </a:spcAft>
              <a:buClr>
                <a:srgbClr val="FF0000"/>
              </a:buClr>
              <a:buFont typeface="Arial" panose="020B0604020202020204" pitchFamily="34" charset="0"/>
              <a:buChar char="•"/>
            </a:pPr>
            <a:r>
              <a:rPr lang="en-IE" altLang="en-US" sz="2400" b="1" dirty="0" err="1">
                <a:solidFill>
                  <a:srgbClr val="1E4783"/>
                </a:solidFill>
              </a:rPr>
              <a:t>Gley</a:t>
            </a:r>
            <a:r>
              <a:rPr lang="en-IE" altLang="en-US" sz="2400" dirty="0">
                <a:solidFill>
                  <a:srgbClr val="1E4783"/>
                </a:solidFill>
              </a:rPr>
              <a:t> (a heavy waterlogged soil)</a:t>
            </a:r>
          </a:p>
          <a:p>
            <a:pPr marL="358775" lvl="1" indent="-358775">
              <a:lnSpc>
                <a:spcPts val="2463"/>
              </a:lnSpc>
              <a:spcBef>
                <a:spcPts val="600"/>
              </a:spcBef>
              <a:spcAft>
                <a:spcPts val="600"/>
              </a:spcAft>
              <a:buClr>
                <a:srgbClr val="FF0000"/>
              </a:buClr>
              <a:buFont typeface="Arial" panose="020B0604020202020204" pitchFamily="34" charset="0"/>
              <a:buChar char="•"/>
            </a:pPr>
            <a:r>
              <a:rPr lang="en-IE" altLang="en-US" sz="2400" b="1" dirty="0">
                <a:solidFill>
                  <a:srgbClr val="1E4783"/>
                </a:solidFill>
              </a:rPr>
              <a:t>Brown earths </a:t>
            </a:r>
          </a:p>
          <a:p>
            <a:pPr marL="358775" lvl="1" indent="-358775">
              <a:lnSpc>
                <a:spcPts val="2463"/>
              </a:lnSpc>
              <a:spcBef>
                <a:spcPts val="600"/>
              </a:spcBef>
              <a:spcAft>
                <a:spcPts val="600"/>
              </a:spcAft>
              <a:buClr>
                <a:srgbClr val="FF0000"/>
              </a:buClr>
              <a:buFont typeface="Arial" panose="020B0604020202020204" pitchFamily="34" charset="0"/>
              <a:buChar char="•"/>
            </a:pPr>
            <a:r>
              <a:rPr lang="en-IE" altLang="en-US" sz="2400" b="1" dirty="0">
                <a:solidFill>
                  <a:srgbClr val="1E4783"/>
                </a:solidFill>
              </a:rPr>
              <a:t>Podzols</a:t>
            </a:r>
            <a:endParaRPr lang="en-IE" altLang="en-US" sz="2400" dirty="0">
              <a:solidFill>
                <a:srgbClr val="1E4783"/>
              </a:solidFill>
            </a:endParaRPr>
          </a:p>
        </p:txBody>
      </p:sp>
      <p:pic>
        <p:nvPicPr>
          <p:cNvPr id="6" name="Picture 5" descr="A picture containing map&#10;&#10;Description automatically generated">
            <a:extLst>
              <a:ext uri="{FF2B5EF4-FFF2-40B4-BE49-F238E27FC236}">
                <a16:creationId xmlns:a16="http://schemas.microsoft.com/office/drawing/2014/main" id="{AF86A286-7019-8C63-D978-76248C04634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59085" y="1200876"/>
            <a:ext cx="7113097" cy="4596033"/>
          </a:xfrm>
          <a:prstGeom prst="rect">
            <a:avLst/>
          </a:prstGeom>
        </p:spPr>
      </p:pic>
    </p:spTree>
    <p:extLst>
      <p:ext uri="{BB962C8B-B14F-4D97-AF65-F5344CB8AC3E}">
        <p14:creationId xmlns:p14="http://schemas.microsoft.com/office/powerpoint/2010/main" val="34964326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EC0A58A4-69DE-C54D-978F-291A379DE7C9}"/>
              </a:ext>
            </a:extLst>
          </p:cNvPr>
          <p:cNvSpPr txBox="1">
            <a:spLocks/>
          </p:cNvSpPr>
          <p:nvPr/>
        </p:nvSpPr>
        <p:spPr>
          <a:xfrm>
            <a:off x="445705" y="1275768"/>
            <a:ext cx="2792170"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r>
              <a:rPr lang="en-US" sz="3200" dirty="0">
                <a:solidFill>
                  <a:srgbClr val="1E4783"/>
                </a:solidFill>
                <a:latin typeface="+mn-lt"/>
              </a:rPr>
              <a:t>Soil Profiles</a:t>
            </a:r>
          </a:p>
        </p:txBody>
      </p:sp>
      <p:sp>
        <p:nvSpPr>
          <p:cNvPr id="4" name="TextBox 3">
            <a:extLst>
              <a:ext uri="{FF2B5EF4-FFF2-40B4-BE49-F238E27FC236}">
                <a16:creationId xmlns:a16="http://schemas.microsoft.com/office/drawing/2014/main" id="{E00D9794-5E55-4D70-9B34-D2713751BA4D}"/>
              </a:ext>
            </a:extLst>
          </p:cNvPr>
          <p:cNvSpPr txBox="1"/>
          <p:nvPr/>
        </p:nvSpPr>
        <p:spPr>
          <a:xfrm>
            <a:off x="445705" y="2046062"/>
            <a:ext cx="4813672" cy="2316075"/>
          </a:xfrm>
          <a:prstGeom prst="rect">
            <a:avLst/>
          </a:prstGeom>
        </p:spPr>
        <p:txBody>
          <a:bodyPr vert="horz" wrap="square" lIns="91440" tIns="45720" rIns="91440" bIns="45720" rtlCol="0">
            <a:noAutofit/>
          </a:bodyPr>
          <a:lstStyle/>
          <a:p>
            <a:pPr marL="342900" lvl="0" indent="-342900" defTabSz="520700" fontAlgn="base">
              <a:lnSpc>
                <a:spcPts val="2463"/>
              </a:lnSpc>
              <a:spcBef>
                <a:spcPct val="0"/>
              </a:spcBef>
              <a:spcAft>
                <a:spcPct val="0"/>
              </a:spcAft>
              <a:buClr>
                <a:srgbClr val="FF0000"/>
              </a:buClr>
              <a:buFont typeface="Arial" panose="020B0604020202020204" pitchFamily="34" charset="0"/>
              <a:buChar char="•"/>
            </a:pPr>
            <a:r>
              <a:rPr lang="en-IE" altLang="x-none" sz="2400" dirty="0">
                <a:solidFill>
                  <a:srgbClr val="1E4783"/>
                </a:solidFill>
              </a:rPr>
              <a:t>A soil profile is a cross-section down through a soil. </a:t>
            </a:r>
          </a:p>
          <a:p>
            <a:pPr marL="342900" lvl="0" indent="-342900" defTabSz="520700" fontAlgn="base">
              <a:lnSpc>
                <a:spcPts val="2463"/>
              </a:lnSpc>
              <a:spcBef>
                <a:spcPct val="0"/>
              </a:spcBef>
              <a:spcAft>
                <a:spcPct val="0"/>
              </a:spcAft>
              <a:buClr>
                <a:srgbClr val="FF0000"/>
              </a:buClr>
              <a:buFont typeface="Arial" panose="020B0604020202020204" pitchFamily="34" charset="0"/>
              <a:buChar char="•"/>
            </a:pPr>
            <a:r>
              <a:rPr lang="en-IE" altLang="x-none" sz="2400" dirty="0">
                <a:solidFill>
                  <a:srgbClr val="1E4783"/>
                </a:solidFill>
              </a:rPr>
              <a:t>It shows the </a:t>
            </a:r>
            <a:r>
              <a:rPr lang="en-IE" altLang="x-none" sz="2400" b="1" dirty="0">
                <a:solidFill>
                  <a:srgbClr val="1E4783"/>
                </a:solidFill>
              </a:rPr>
              <a:t>layers</a:t>
            </a:r>
            <a:r>
              <a:rPr lang="en-IE" altLang="x-none" sz="2400" dirty="0">
                <a:solidFill>
                  <a:srgbClr val="1E4783"/>
                </a:solidFill>
              </a:rPr>
              <a:t> that make up the soil. </a:t>
            </a:r>
          </a:p>
          <a:p>
            <a:pPr marL="342900" lvl="0" indent="-342900" defTabSz="520700" fontAlgn="base">
              <a:lnSpc>
                <a:spcPts val="2463"/>
              </a:lnSpc>
              <a:spcBef>
                <a:spcPct val="0"/>
              </a:spcBef>
              <a:spcAft>
                <a:spcPct val="0"/>
              </a:spcAft>
              <a:buClr>
                <a:srgbClr val="FF0000"/>
              </a:buClr>
              <a:buFont typeface="Arial" panose="020B0604020202020204" pitchFamily="34" charset="0"/>
              <a:buChar char="•"/>
            </a:pPr>
            <a:r>
              <a:rPr lang="en-IE" altLang="x-none" sz="2400" dirty="0">
                <a:solidFill>
                  <a:srgbClr val="1E4783"/>
                </a:solidFill>
              </a:rPr>
              <a:t>These layers are called </a:t>
            </a:r>
            <a:r>
              <a:rPr lang="en-IE" altLang="x-none" sz="2400" b="1" dirty="0">
                <a:solidFill>
                  <a:srgbClr val="1E4783"/>
                </a:solidFill>
              </a:rPr>
              <a:t>horizons</a:t>
            </a:r>
            <a:r>
              <a:rPr lang="en-IE" altLang="x-none" sz="2400" dirty="0">
                <a:solidFill>
                  <a:srgbClr val="1E4783"/>
                </a:solidFill>
              </a:rPr>
              <a:t>. </a:t>
            </a:r>
          </a:p>
        </p:txBody>
      </p:sp>
      <p:sp>
        <p:nvSpPr>
          <p:cNvPr id="2" name="Rectangle 1">
            <a:extLst>
              <a:ext uri="{FF2B5EF4-FFF2-40B4-BE49-F238E27FC236}">
                <a16:creationId xmlns:a16="http://schemas.microsoft.com/office/drawing/2014/main" id="{158938C4-F5BE-8B40-B5CB-870197A63A76}"/>
              </a:ext>
            </a:extLst>
          </p:cNvPr>
          <p:cNvSpPr/>
          <p:nvPr/>
        </p:nvSpPr>
        <p:spPr>
          <a:xfrm>
            <a:off x="445705" y="266393"/>
            <a:ext cx="8038727" cy="584775"/>
          </a:xfrm>
          <a:prstGeom prst="rect">
            <a:avLst/>
          </a:prstGeom>
        </p:spPr>
        <p:txBody>
          <a:bodyPr wrap="square">
            <a:spAutoFit/>
          </a:bodyPr>
          <a:lstStyle/>
          <a:p>
            <a:r>
              <a:rPr lang="en-US" sz="3200" b="1" dirty="0">
                <a:solidFill>
                  <a:srgbClr val="FF0000"/>
                </a:solidFill>
              </a:rPr>
              <a:t>14.4</a:t>
            </a:r>
            <a:r>
              <a:rPr lang="en-US" sz="3200" b="1" dirty="0">
                <a:solidFill>
                  <a:srgbClr val="1E4783"/>
                </a:solidFill>
              </a:rPr>
              <a:t> Describe contrasting soils in Ireland.</a:t>
            </a:r>
            <a:endParaRPr lang="en-IE" sz="3200" b="1" dirty="0">
              <a:solidFill>
                <a:srgbClr val="1E4783"/>
              </a:solidFill>
            </a:endParaRPr>
          </a:p>
        </p:txBody>
      </p:sp>
      <p:pic>
        <p:nvPicPr>
          <p:cNvPr id="6" name="Picture 5" descr="Text&#10;&#10;Description automatically generated">
            <a:extLst>
              <a:ext uri="{FF2B5EF4-FFF2-40B4-BE49-F238E27FC236}">
                <a16:creationId xmlns:a16="http://schemas.microsoft.com/office/drawing/2014/main" id="{0175EDDA-8A03-4060-B7DF-60C035D3A9E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91695" y="1545021"/>
            <a:ext cx="7151254" cy="4452182"/>
          </a:xfrm>
          <a:prstGeom prst="rect">
            <a:avLst/>
          </a:prstGeom>
        </p:spPr>
      </p:pic>
    </p:spTree>
    <p:extLst>
      <p:ext uri="{BB962C8B-B14F-4D97-AF65-F5344CB8AC3E}">
        <p14:creationId xmlns:p14="http://schemas.microsoft.com/office/powerpoint/2010/main" val="415244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50338931-60A1-4972-98A5-95775F7C2C37}"/>
              </a:ext>
            </a:extLst>
          </p:cNvPr>
          <p:cNvGraphicFramePr>
            <a:graphicFrameLocks noGrp="1"/>
          </p:cNvGraphicFramePr>
          <p:nvPr>
            <p:extLst>
              <p:ext uri="{D42A27DB-BD31-4B8C-83A1-F6EECF244321}">
                <p14:modId xmlns:p14="http://schemas.microsoft.com/office/powerpoint/2010/main" val="15134108"/>
              </p:ext>
            </p:extLst>
          </p:nvPr>
        </p:nvGraphicFramePr>
        <p:xfrm>
          <a:off x="484267" y="1002648"/>
          <a:ext cx="7448941" cy="4745958"/>
        </p:xfrm>
        <a:graphic>
          <a:graphicData uri="http://schemas.openxmlformats.org/drawingml/2006/table">
            <a:tbl>
              <a:tblPr firstRow="1" bandRow="1">
                <a:tableStyleId>{5C22544A-7EE6-4342-B048-85BDC9FD1C3A}</a:tableStyleId>
              </a:tblPr>
              <a:tblGrid>
                <a:gridCol w="1761429">
                  <a:extLst>
                    <a:ext uri="{9D8B030D-6E8A-4147-A177-3AD203B41FA5}">
                      <a16:colId xmlns:a16="http://schemas.microsoft.com/office/drawing/2014/main" val="222612161"/>
                    </a:ext>
                  </a:extLst>
                </a:gridCol>
                <a:gridCol w="347676">
                  <a:extLst>
                    <a:ext uri="{9D8B030D-6E8A-4147-A177-3AD203B41FA5}">
                      <a16:colId xmlns:a16="http://schemas.microsoft.com/office/drawing/2014/main" val="2550156985"/>
                    </a:ext>
                  </a:extLst>
                </a:gridCol>
                <a:gridCol w="5339836">
                  <a:extLst>
                    <a:ext uri="{9D8B030D-6E8A-4147-A177-3AD203B41FA5}">
                      <a16:colId xmlns:a16="http://schemas.microsoft.com/office/drawing/2014/main" val="784478434"/>
                    </a:ext>
                  </a:extLst>
                </a:gridCol>
              </a:tblGrid>
              <a:tr h="353187">
                <a:tc>
                  <a:txBody>
                    <a:bodyPr/>
                    <a:lstStyle/>
                    <a:p>
                      <a:pPr marL="0" indent="0" algn="ctr">
                        <a:buNone/>
                      </a:pPr>
                      <a:r>
                        <a:rPr lang="en-US" sz="1600" b="1" dirty="0"/>
                        <a:t>Soil type</a:t>
                      </a:r>
                    </a:p>
                  </a:txBody>
                  <a:tcPr marL="75570" marR="7557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8621"/>
                    </a:solidFill>
                  </a:tcPr>
                </a:tc>
                <a:tc>
                  <a:txBody>
                    <a:bodyPr/>
                    <a:lstStyle/>
                    <a:p>
                      <a:pPr marL="357188" indent="-357188" algn="ctr"/>
                      <a:endParaRPr lang="en-US" sz="1600" b="1" dirty="0"/>
                    </a:p>
                  </a:txBody>
                  <a:tcPr marL="75570" marR="7557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57188" indent="-357188" algn="ctr"/>
                      <a:r>
                        <a:rPr lang="en-US" sz="1600" b="1" dirty="0"/>
                        <a:t>Podzol</a:t>
                      </a:r>
                    </a:p>
                  </a:txBody>
                  <a:tcPr marL="75570" marR="7557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8621"/>
                    </a:solidFill>
                  </a:tcPr>
                </a:tc>
                <a:extLst>
                  <a:ext uri="{0D108BD9-81ED-4DB2-BD59-A6C34878D82A}">
                    <a16:rowId xmlns:a16="http://schemas.microsoft.com/office/drawing/2014/main" val="1451609641"/>
                  </a:ext>
                </a:extLst>
              </a:tr>
              <a:tr h="4926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kern="1200" dirty="0" err="1">
                          <a:solidFill>
                            <a:schemeClr val="lt1"/>
                          </a:solidFill>
                          <a:latin typeface="+mn-lt"/>
                          <a:ea typeface="+mn-ea"/>
                          <a:cs typeface="+mn-cs"/>
                        </a:rPr>
                        <a:t>Colour</a:t>
                      </a:r>
                      <a:endParaRPr lang="en-US" sz="1600" b="1" kern="1200" dirty="0">
                        <a:solidFill>
                          <a:schemeClr val="lt1"/>
                        </a:solidFill>
                        <a:latin typeface="+mn-lt"/>
                        <a:ea typeface="+mn-ea"/>
                        <a:cs typeface="+mn-cs"/>
                      </a:endParaRPr>
                    </a:p>
                  </a:txBody>
                  <a:tcPr marL="75570" marR="7557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8621"/>
                    </a:solidFill>
                  </a:tcPr>
                </a:tc>
                <a:tc>
                  <a:txBody>
                    <a:bodyPr/>
                    <a:lstStyle/>
                    <a:p>
                      <a:pPr marL="0" indent="0">
                        <a:buFont typeface="+mj-lt"/>
                        <a:buNone/>
                      </a:pPr>
                      <a:endParaRPr lang="en-US" sz="1200" dirty="0"/>
                    </a:p>
                  </a:txBody>
                  <a:tcPr marL="75570" marR="755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a:buClr>
                          <a:srgbClr val="FF0000"/>
                        </a:buClr>
                        <a:buFont typeface="Arial" panose="020B0604020202020204" pitchFamily="34" charset="0"/>
                        <a:buChar char="•"/>
                      </a:pPr>
                      <a:r>
                        <a:rPr lang="en-US" sz="1800" dirty="0"/>
                        <a:t>Grey</a:t>
                      </a:r>
                    </a:p>
                  </a:txBody>
                  <a:tcPr marL="75570" marR="755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extLst>
                  <a:ext uri="{0D108BD9-81ED-4DB2-BD59-A6C34878D82A}">
                    <a16:rowId xmlns:a16="http://schemas.microsoft.com/office/drawing/2014/main" val="1848471276"/>
                  </a:ext>
                </a:extLst>
              </a:tr>
              <a:tr h="8784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lt1"/>
                          </a:solidFill>
                          <a:latin typeface="+mn-lt"/>
                          <a:ea typeface="+mn-ea"/>
                          <a:cs typeface="+mn-cs"/>
                        </a:rPr>
                        <a:t>Formed in</a:t>
                      </a:r>
                    </a:p>
                  </a:txBody>
                  <a:tcPr marL="75570" marR="7557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8621"/>
                    </a:solidFill>
                  </a:tcPr>
                </a:tc>
                <a:tc>
                  <a:txBody>
                    <a:bodyPr/>
                    <a:lstStyle/>
                    <a:p>
                      <a:pPr marL="342900" marR="0" lvl="0" indent="-342900" algn="l" defTabSz="914400" rtl="0" eaLnBrk="1" fontAlgn="base" latinLnBrk="0" hangingPunct="1">
                        <a:lnSpc>
                          <a:spcPct val="101000"/>
                        </a:lnSpc>
                        <a:spcBef>
                          <a:spcPct val="0"/>
                        </a:spcBef>
                        <a:spcAft>
                          <a:spcPct val="0"/>
                        </a:spcAft>
                        <a:buClrTx/>
                        <a:buSzTx/>
                        <a:buFont typeface="Arial" panose="020B0604020202020204" pitchFamily="34" charset="0"/>
                        <a:buChar char="•"/>
                        <a:tabLst/>
                      </a:pPr>
                      <a:endParaRPr lang="en-US" altLang="en-US" sz="1200" kern="1200" dirty="0">
                        <a:solidFill>
                          <a:schemeClr val="dk1"/>
                        </a:solidFill>
                        <a:latin typeface="+mn-lt"/>
                        <a:ea typeface="+mn-ea"/>
                        <a:cs typeface="+mn-cs"/>
                      </a:endParaRPr>
                    </a:p>
                  </a:txBody>
                  <a:tcPr marL="75570" marR="755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marR="0" lvl="0" indent="-171450" algn="l" defTabSz="914400" rtl="0" eaLnBrk="1" fontAlgn="base" latinLnBrk="0" hangingPunct="1">
                        <a:lnSpc>
                          <a:spcPct val="101000"/>
                        </a:lnSpc>
                        <a:spcBef>
                          <a:spcPts val="388"/>
                        </a:spcBef>
                        <a:spcAft>
                          <a:spcPct val="0"/>
                        </a:spcAft>
                        <a:buClr>
                          <a:srgbClr val="FF0000"/>
                        </a:buClr>
                        <a:buSzTx/>
                        <a:buFont typeface="Arial" panose="020B0604020202020204" pitchFamily="34" charset="0"/>
                        <a:buChar char="•"/>
                        <a:tabLst/>
                      </a:pPr>
                      <a:r>
                        <a:rPr lang="en-US" altLang="en-US" sz="1800" kern="1200" dirty="0">
                          <a:solidFill>
                            <a:schemeClr val="dk1"/>
                          </a:solidFill>
                          <a:latin typeface="+mn-lt"/>
                          <a:ea typeface="+mn-ea"/>
                          <a:cs typeface="+mn-cs"/>
                        </a:rPr>
                        <a:t>Areas that were once covered by </a:t>
                      </a:r>
                      <a:r>
                        <a:rPr lang="en-US" altLang="en-US" sz="1800" b="1" kern="1200" dirty="0">
                          <a:solidFill>
                            <a:schemeClr val="dk1"/>
                          </a:solidFill>
                          <a:latin typeface="+mn-lt"/>
                          <a:ea typeface="+mn-ea"/>
                          <a:cs typeface="+mn-cs"/>
                        </a:rPr>
                        <a:t>coniferous forests</a:t>
                      </a:r>
                    </a:p>
                    <a:p>
                      <a:pPr marL="171450" marR="0" lvl="0" indent="-171450" algn="l" defTabSz="914400" rtl="0" eaLnBrk="1" fontAlgn="base" latinLnBrk="0" hangingPunct="1">
                        <a:lnSpc>
                          <a:spcPct val="101000"/>
                        </a:lnSpc>
                        <a:spcBef>
                          <a:spcPct val="0"/>
                        </a:spcBef>
                        <a:spcAft>
                          <a:spcPct val="0"/>
                        </a:spcAft>
                        <a:buClr>
                          <a:srgbClr val="FF0000"/>
                        </a:buClr>
                        <a:buSzTx/>
                        <a:buFont typeface="Arial" panose="020B0604020202020204" pitchFamily="34" charset="0"/>
                        <a:buChar char="•"/>
                        <a:tabLst/>
                      </a:pPr>
                      <a:r>
                        <a:rPr lang="en-US" altLang="en-US" sz="1800" kern="1200" dirty="0">
                          <a:solidFill>
                            <a:schemeClr val="dk1"/>
                          </a:solidFill>
                          <a:latin typeface="+mn-lt"/>
                          <a:ea typeface="+mn-ea"/>
                          <a:cs typeface="+mn-cs"/>
                        </a:rPr>
                        <a:t>Cold, wet, upland areas  </a:t>
                      </a:r>
                      <a:endParaRPr lang="en-GB" altLang="en-US" sz="1800" kern="1200" dirty="0">
                        <a:solidFill>
                          <a:schemeClr val="dk1"/>
                        </a:solidFill>
                        <a:latin typeface="+mn-lt"/>
                        <a:ea typeface="+mn-ea"/>
                        <a:cs typeface="+mn-cs"/>
                      </a:endParaRPr>
                    </a:p>
                    <a:p>
                      <a:pPr marL="171450" marR="0" lvl="0" indent="-171450" algn="l" defTabSz="914400" rtl="0" eaLnBrk="1" fontAlgn="base" latinLnBrk="0" hangingPunct="1">
                        <a:lnSpc>
                          <a:spcPct val="101000"/>
                        </a:lnSpc>
                        <a:spcBef>
                          <a:spcPct val="0"/>
                        </a:spcBef>
                        <a:spcAft>
                          <a:spcPct val="0"/>
                        </a:spcAft>
                        <a:buClr>
                          <a:srgbClr val="FF0000"/>
                        </a:buClr>
                        <a:buSzTx/>
                        <a:buFont typeface="Arial" panose="020B0604020202020204" pitchFamily="34" charset="0"/>
                        <a:buChar char="•"/>
                        <a:tabLst/>
                      </a:pPr>
                      <a:r>
                        <a:rPr lang="en-US" altLang="en-US" sz="1800" kern="1200" dirty="0">
                          <a:solidFill>
                            <a:schemeClr val="dk1"/>
                          </a:solidFill>
                          <a:latin typeface="+mn-lt"/>
                          <a:ea typeface="+mn-ea"/>
                          <a:cs typeface="+mn-cs"/>
                        </a:rPr>
                        <a:t>Wexford, Cork and</a:t>
                      </a:r>
                      <a:r>
                        <a:rPr lang="en-GB" altLang="en-US" sz="1800" kern="1200" dirty="0">
                          <a:solidFill>
                            <a:schemeClr val="dk1"/>
                          </a:solidFill>
                          <a:latin typeface="+mn-lt"/>
                          <a:ea typeface="+mn-ea"/>
                          <a:cs typeface="+mn-cs"/>
                        </a:rPr>
                        <a:t> </a:t>
                      </a:r>
                      <a:r>
                        <a:rPr lang="en-US" altLang="en-US" sz="1800" kern="1200" dirty="0">
                          <a:solidFill>
                            <a:schemeClr val="dk1"/>
                          </a:solidFill>
                          <a:latin typeface="+mn-lt"/>
                          <a:ea typeface="+mn-ea"/>
                          <a:cs typeface="+mn-cs"/>
                        </a:rPr>
                        <a:t>Galway</a:t>
                      </a:r>
                    </a:p>
                  </a:txBody>
                  <a:tcPr marL="75570" marR="755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extLst>
                  <a:ext uri="{0D108BD9-81ED-4DB2-BD59-A6C34878D82A}">
                    <a16:rowId xmlns:a16="http://schemas.microsoft.com/office/drawing/2014/main" val="293219921"/>
                  </a:ext>
                </a:extLst>
              </a:tr>
              <a:tr h="19250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lt1"/>
                          </a:solidFill>
                          <a:latin typeface="+mn-lt"/>
                          <a:ea typeface="+mn-ea"/>
                          <a:cs typeface="+mn-cs"/>
                        </a:rPr>
                        <a:t>Soil processes</a:t>
                      </a:r>
                    </a:p>
                  </a:txBody>
                  <a:tcPr marL="75570" marR="7557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8621"/>
                    </a:solidFill>
                  </a:tcPr>
                </a:tc>
                <a:tc>
                  <a:txBody>
                    <a:bodyPr/>
                    <a:lstStyle/>
                    <a:p>
                      <a:pPr marL="342900" marR="0" lvl="0" indent="-342900" algn="l" defTabSz="914400" rtl="0" eaLnBrk="1" fontAlgn="base" latinLnBrk="0" hangingPunct="1">
                        <a:lnSpc>
                          <a:spcPct val="101000"/>
                        </a:lnSpc>
                        <a:spcBef>
                          <a:spcPct val="0"/>
                        </a:spcBef>
                        <a:spcAft>
                          <a:spcPct val="0"/>
                        </a:spcAft>
                        <a:buClrTx/>
                        <a:buSzTx/>
                        <a:buFont typeface="Arial" panose="020B0604020202020204" pitchFamily="34" charset="0"/>
                        <a:buChar char="•"/>
                        <a:tabLst/>
                      </a:pPr>
                      <a:endParaRPr lang="en-US" altLang="en-US" sz="1200" kern="1200" dirty="0">
                        <a:solidFill>
                          <a:schemeClr val="dk1"/>
                        </a:solidFill>
                        <a:latin typeface="+mn-lt"/>
                        <a:ea typeface="+mn-ea"/>
                        <a:cs typeface="+mn-cs"/>
                      </a:endParaRPr>
                    </a:p>
                  </a:txBody>
                  <a:tcPr marL="75570" marR="755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marR="0" lvl="0" indent="-171450" algn="l" defTabSz="914400" rtl="0" eaLnBrk="1" fontAlgn="base" latinLnBrk="0" hangingPunct="1">
                        <a:lnSpc>
                          <a:spcPct val="101000"/>
                        </a:lnSpc>
                        <a:spcBef>
                          <a:spcPts val="400"/>
                        </a:spcBef>
                        <a:spcAft>
                          <a:spcPct val="0"/>
                        </a:spcAft>
                        <a:buClr>
                          <a:srgbClr val="FF0000"/>
                        </a:buClr>
                        <a:buSzTx/>
                        <a:buFont typeface="Arial" panose="020B0604020202020204" pitchFamily="34" charset="0"/>
                        <a:buChar char="•"/>
                        <a:tabLst/>
                      </a:pPr>
                      <a:r>
                        <a:rPr lang="en-US" altLang="en-US" sz="1800" kern="1200" dirty="0">
                          <a:solidFill>
                            <a:schemeClr val="dk1"/>
                          </a:solidFill>
                          <a:latin typeface="+mn-lt"/>
                          <a:ea typeface="+mn-ea"/>
                          <a:cs typeface="+mn-cs"/>
                        </a:rPr>
                        <a:t>Limited leaf litter</a:t>
                      </a:r>
                    </a:p>
                    <a:p>
                      <a:pPr marL="171450" marR="0" lvl="0" indent="-171450" algn="l" defTabSz="914400" rtl="0" eaLnBrk="1" fontAlgn="base" latinLnBrk="0" hangingPunct="1">
                        <a:lnSpc>
                          <a:spcPct val="101000"/>
                        </a:lnSpc>
                        <a:spcBef>
                          <a:spcPct val="0"/>
                        </a:spcBef>
                        <a:spcAft>
                          <a:spcPct val="0"/>
                        </a:spcAft>
                        <a:buClr>
                          <a:srgbClr val="FF0000"/>
                        </a:buClr>
                        <a:buSzTx/>
                        <a:buFont typeface="Arial" panose="020B0604020202020204" pitchFamily="34" charset="0"/>
                        <a:buChar char="•"/>
                        <a:tabLst/>
                      </a:pPr>
                      <a:r>
                        <a:rPr lang="en-US" altLang="en-US" sz="1800" kern="1200" dirty="0">
                          <a:solidFill>
                            <a:schemeClr val="dk1"/>
                          </a:solidFill>
                          <a:latin typeface="+mn-lt"/>
                          <a:ea typeface="+mn-ea"/>
                          <a:cs typeface="+mn-cs"/>
                        </a:rPr>
                        <a:t>Excessive rainfall causes </a:t>
                      </a:r>
                      <a:r>
                        <a:rPr lang="en-US" altLang="en-US" sz="1800" b="1" kern="1200" dirty="0">
                          <a:solidFill>
                            <a:schemeClr val="dk1"/>
                          </a:solidFill>
                          <a:latin typeface="+mn-lt"/>
                          <a:ea typeface="+mn-ea"/>
                          <a:cs typeface="+mn-cs"/>
                        </a:rPr>
                        <a:t>leaching</a:t>
                      </a:r>
                      <a:r>
                        <a:rPr lang="en-US" altLang="en-US" sz="1800" kern="1200" dirty="0">
                          <a:solidFill>
                            <a:schemeClr val="dk1"/>
                          </a:solidFill>
                          <a:latin typeface="+mn-lt"/>
                          <a:ea typeface="+mn-ea"/>
                          <a:cs typeface="+mn-cs"/>
                        </a:rPr>
                        <a:t>; nutrients are washed through the A horizon; plant roots cannot reach the nutrients</a:t>
                      </a:r>
                    </a:p>
                    <a:p>
                      <a:pPr marL="171450" marR="0" lvl="0" indent="-171450" algn="l" defTabSz="914400" rtl="0" eaLnBrk="1" fontAlgn="base" latinLnBrk="0" hangingPunct="1">
                        <a:lnSpc>
                          <a:spcPct val="101000"/>
                        </a:lnSpc>
                        <a:spcBef>
                          <a:spcPct val="0"/>
                        </a:spcBef>
                        <a:spcAft>
                          <a:spcPct val="0"/>
                        </a:spcAft>
                        <a:buClr>
                          <a:srgbClr val="FF0000"/>
                        </a:buClr>
                        <a:buSzTx/>
                        <a:buFont typeface="Arial" panose="020B0604020202020204" pitchFamily="34" charset="0"/>
                        <a:buChar char="•"/>
                        <a:tabLst/>
                      </a:pPr>
                      <a:r>
                        <a:rPr lang="en-US" altLang="en-US" sz="1800" kern="1200" dirty="0">
                          <a:solidFill>
                            <a:schemeClr val="dk1"/>
                          </a:solidFill>
                          <a:latin typeface="+mn-lt"/>
                          <a:ea typeface="+mn-ea"/>
                          <a:cs typeface="+mn-cs"/>
                        </a:rPr>
                        <a:t>Leaching also forms a hard, impermeable layer of nutrients, called </a:t>
                      </a:r>
                      <a:r>
                        <a:rPr lang="en-US" altLang="en-US" sz="1800" b="1" kern="1200" dirty="0">
                          <a:solidFill>
                            <a:schemeClr val="dk1"/>
                          </a:solidFill>
                          <a:latin typeface="+mn-lt"/>
                          <a:ea typeface="+mn-ea"/>
                          <a:cs typeface="+mn-cs"/>
                        </a:rPr>
                        <a:t>hardpan</a:t>
                      </a:r>
                      <a:r>
                        <a:rPr lang="en-US" altLang="en-US" sz="1800" kern="1200" dirty="0">
                          <a:solidFill>
                            <a:schemeClr val="dk1"/>
                          </a:solidFill>
                          <a:latin typeface="+mn-lt"/>
                          <a:ea typeface="+mn-ea"/>
                          <a:cs typeface="+mn-cs"/>
                        </a:rPr>
                        <a:t>; this makes the soil waterlogged – water cannot drain out of the soil</a:t>
                      </a:r>
                    </a:p>
                  </a:txBody>
                  <a:tcPr marL="75570" marR="755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extLst>
                  <a:ext uri="{0D108BD9-81ED-4DB2-BD59-A6C34878D82A}">
                    <a16:rowId xmlns:a16="http://schemas.microsoft.com/office/drawing/2014/main" val="1808919383"/>
                  </a:ext>
                </a:extLst>
              </a:tr>
              <a:tr h="6371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lt1"/>
                          </a:solidFill>
                          <a:latin typeface="+mn-lt"/>
                          <a:ea typeface="+mn-ea"/>
                          <a:cs typeface="+mn-cs"/>
                        </a:rPr>
                        <a:t>Uses</a:t>
                      </a:r>
                    </a:p>
                  </a:txBody>
                  <a:tcPr marL="75570" marR="7557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8621"/>
                    </a:solidFill>
                  </a:tcPr>
                </a:tc>
                <a:tc>
                  <a:txBody>
                    <a:bodyPr/>
                    <a:lstStyle/>
                    <a:p>
                      <a:pPr marL="50800" marR="0" lvl="0" indent="0" algn="l" defTabSz="520700" rtl="0" eaLnBrk="1" fontAlgn="base" latinLnBrk="0" hangingPunct="1">
                        <a:lnSpc>
                          <a:spcPct val="101000"/>
                        </a:lnSpc>
                        <a:spcBef>
                          <a:spcPts val="388"/>
                        </a:spcBef>
                        <a:spcAft>
                          <a:spcPct val="0"/>
                        </a:spcAft>
                        <a:buClrTx/>
                        <a:buSzTx/>
                        <a:buFontTx/>
                        <a:buNone/>
                        <a:tabLst/>
                      </a:pPr>
                      <a:endParaRPr lang="en-US" altLang="en-US" sz="1200" kern="1200" dirty="0">
                        <a:solidFill>
                          <a:schemeClr val="dk1"/>
                        </a:solidFill>
                        <a:latin typeface="+mn-lt"/>
                        <a:ea typeface="+mn-ea"/>
                        <a:cs typeface="+mn-cs"/>
                      </a:endParaRPr>
                    </a:p>
                  </a:txBody>
                  <a:tcPr marL="75570" marR="755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22250" marR="0" lvl="0" indent="-171450" algn="l" defTabSz="520700" rtl="0" eaLnBrk="1" fontAlgn="base" latinLnBrk="0" hangingPunct="1">
                        <a:lnSpc>
                          <a:spcPct val="101000"/>
                        </a:lnSpc>
                        <a:spcBef>
                          <a:spcPts val="388"/>
                        </a:spcBef>
                        <a:spcAft>
                          <a:spcPct val="0"/>
                        </a:spcAft>
                        <a:buClr>
                          <a:srgbClr val="FF0000"/>
                        </a:buClr>
                        <a:buSzTx/>
                        <a:buFont typeface="Arial" panose="020B0604020202020204" pitchFamily="34" charset="0"/>
                        <a:buChar char="•"/>
                        <a:tabLst/>
                      </a:pPr>
                      <a:r>
                        <a:rPr lang="en-US" altLang="en-US" sz="1800" b="1" kern="1200" dirty="0">
                          <a:solidFill>
                            <a:schemeClr val="dk1"/>
                          </a:solidFill>
                          <a:latin typeface="+mn-lt"/>
                          <a:ea typeface="+mn-ea"/>
                          <a:cs typeface="+mn-cs"/>
                        </a:rPr>
                        <a:t>Infertile</a:t>
                      </a:r>
                      <a:r>
                        <a:rPr lang="en-US" altLang="en-US" sz="1800" kern="1200" dirty="0">
                          <a:solidFill>
                            <a:schemeClr val="dk1"/>
                          </a:solidFill>
                          <a:latin typeface="+mn-lt"/>
                          <a:ea typeface="+mn-ea"/>
                          <a:cs typeface="+mn-cs"/>
                        </a:rPr>
                        <a:t> soil and slightly acidic</a:t>
                      </a:r>
                    </a:p>
                    <a:p>
                      <a:pPr marL="222250" marR="0" lvl="0" indent="-171450" algn="l" defTabSz="520700" rtl="0" eaLnBrk="1" fontAlgn="base" latinLnBrk="0" hangingPunct="1">
                        <a:lnSpc>
                          <a:spcPct val="101000"/>
                        </a:lnSpc>
                        <a:spcBef>
                          <a:spcPts val="388"/>
                        </a:spcBef>
                        <a:spcAft>
                          <a:spcPct val="0"/>
                        </a:spcAft>
                        <a:buClr>
                          <a:srgbClr val="FF0000"/>
                        </a:buClr>
                        <a:buSzTx/>
                        <a:buFont typeface="Arial" panose="020B0604020202020204" pitchFamily="34" charset="0"/>
                        <a:buChar char="•"/>
                        <a:tabLst/>
                      </a:pPr>
                      <a:r>
                        <a:rPr lang="en-US" altLang="en-US" sz="1800" kern="1200" dirty="0">
                          <a:solidFill>
                            <a:schemeClr val="dk1"/>
                          </a:solidFill>
                          <a:latin typeface="+mn-lt"/>
                          <a:ea typeface="+mn-ea"/>
                          <a:cs typeface="+mn-cs"/>
                        </a:rPr>
                        <a:t>Only suitable for forestry or rough grazing of sheep or goats</a:t>
                      </a:r>
                    </a:p>
                  </a:txBody>
                  <a:tcPr marL="75570" marR="755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extLst>
                  <a:ext uri="{0D108BD9-81ED-4DB2-BD59-A6C34878D82A}">
                    <a16:rowId xmlns:a16="http://schemas.microsoft.com/office/drawing/2014/main" val="4038654978"/>
                  </a:ext>
                </a:extLst>
              </a:tr>
            </a:tbl>
          </a:graphicData>
        </a:graphic>
      </p:graphicFrame>
      <p:sp>
        <p:nvSpPr>
          <p:cNvPr id="5" name="Rectangle 4">
            <a:extLst>
              <a:ext uri="{FF2B5EF4-FFF2-40B4-BE49-F238E27FC236}">
                <a16:creationId xmlns:a16="http://schemas.microsoft.com/office/drawing/2014/main" id="{BF708FDB-0937-D840-924F-3197648EC214}"/>
              </a:ext>
            </a:extLst>
          </p:cNvPr>
          <p:cNvSpPr/>
          <p:nvPr/>
        </p:nvSpPr>
        <p:spPr>
          <a:xfrm>
            <a:off x="370755" y="167647"/>
            <a:ext cx="7140096" cy="584775"/>
          </a:xfrm>
          <a:prstGeom prst="rect">
            <a:avLst/>
          </a:prstGeom>
        </p:spPr>
        <p:txBody>
          <a:bodyPr wrap="none">
            <a:spAutoFit/>
          </a:bodyPr>
          <a:lstStyle/>
          <a:p>
            <a:r>
              <a:rPr lang="en-US" sz="3200" b="1" dirty="0">
                <a:solidFill>
                  <a:srgbClr val="FF0000"/>
                </a:solidFill>
              </a:rPr>
              <a:t>14.4</a:t>
            </a:r>
            <a:r>
              <a:rPr lang="en-US" sz="3200" b="1" dirty="0">
                <a:solidFill>
                  <a:srgbClr val="1E4783"/>
                </a:solidFill>
              </a:rPr>
              <a:t> Describe contrasting soils in Ireland.</a:t>
            </a:r>
            <a:endParaRPr lang="en-IE" sz="3200" b="1" dirty="0">
              <a:solidFill>
                <a:srgbClr val="1E4783"/>
              </a:solidFill>
            </a:endParaRPr>
          </a:p>
        </p:txBody>
      </p:sp>
      <p:pic>
        <p:nvPicPr>
          <p:cNvPr id="3" name="Picture 2" descr="Diagram&#10;&#10;Description automatically generated with medium confidence">
            <a:extLst>
              <a:ext uri="{FF2B5EF4-FFF2-40B4-BE49-F238E27FC236}">
                <a16:creationId xmlns:a16="http://schemas.microsoft.com/office/drawing/2014/main" id="{C7E37905-456D-2AD3-A126-96D8AAAC19F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36047" y="460034"/>
            <a:ext cx="3571686" cy="5384118"/>
          </a:xfrm>
          <a:prstGeom prst="rect">
            <a:avLst/>
          </a:prstGeom>
        </p:spPr>
      </p:pic>
    </p:spTree>
    <p:extLst>
      <p:ext uri="{BB962C8B-B14F-4D97-AF65-F5344CB8AC3E}">
        <p14:creationId xmlns:p14="http://schemas.microsoft.com/office/powerpoint/2010/main" val="35923265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50338931-60A1-4972-98A5-95775F7C2C37}"/>
              </a:ext>
            </a:extLst>
          </p:cNvPr>
          <p:cNvGraphicFramePr>
            <a:graphicFrameLocks noGrp="1"/>
          </p:cNvGraphicFramePr>
          <p:nvPr>
            <p:extLst>
              <p:ext uri="{D42A27DB-BD31-4B8C-83A1-F6EECF244321}">
                <p14:modId xmlns:p14="http://schemas.microsoft.com/office/powerpoint/2010/main" val="71516053"/>
              </p:ext>
            </p:extLst>
          </p:nvPr>
        </p:nvGraphicFramePr>
        <p:xfrm>
          <a:off x="472395" y="1046791"/>
          <a:ext cx="7069828" cy="3493135"/>
        </p:xfrm>
        <a:graphic>
          <a:graphicData uri="http://schemas.openxmlformats.org/drawingml/2006/table">
            <a:tbl>
              <a:tblPr firstRow="1" bandRow="1">
                <a:tableStyleId>{5C22544A-7EE6-4342-B048-85BDC9FD1C3A}</a:tableStyleId>
              </a:tblPr>
              <a:tblGrid>
                <a:gridCol w="1761429">
                  <a:extLst>
                    <a:ext uri="{9D8B030D-6E8A-4147-A177-3AD203B41FA5}">
                      <a16:colId xmlns:a16="http://schemas.microsoft.com/office/drawing/2014/main" val="222612161"/>
                    </a:ext>
                  </a:extLst>
                </a:gridCol>
                <a:gridCol w="347676">
                  <a:extLst>
                    <a:ext uri="{9D8B030D-6E8A-4147-A177-3AD203B41FA5}">
                      <a16:colId xmlns:a16="http://schemas.microsoft.com/office/drawing/2014/main" val="2550156985"/>
                    </a:ext>
                  </a:extLst>
                </a:gridCol>
                <a:gridCol w="4960723">
                  <a:extLst>
                    <a:ext uri="{9D8B030D-6E8A-4147-A177-3AD203B41FA5}">
                      <a16:colId xmlns:a16="http://schemas.microsoft.com/office/drawing/2014/main" val="784478434"/>
                    </a:ext>
                  </a:extLst>
                </a:gridCol>
              </a:tblGrid>
              <a:tr h="485617">
                <a:tc>
                  <a:txBody>
                    <a:bodyPr/>
                    <a:lstStyle/>
                    <a:p>
                      <a:pPr marL="0" indent="0" algn="ctr">
                        <a:buNone/>
                      </a:pPr>
                      <a:r>
                        <a:rPr lang="en-US" sz="1600" b="1" dirty="0"/>
                        <a:t>Soil type</a:t>
                      </a:r>
                    </a:p>
                  </a:txBody>
                  <a:tcPr marL="75570" marR="7557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8621"/>
                    </a:solidFill>
                  </a:tcPr>
                </a:tc>
                <a:tc>
                  <a:txBody>
                    <a:bodyPr/>
                    <a:lstStyle/>
                    <a:p>
                      <a:pPr marL="357188" indent="-357188" algn="ctr"/>
                      <a:endParaRPr lang="en-US" sz="1600" b="1" dirty="0"/>
                    </a:p>
                  </a:txBody>
                  <a:tcPr marL="75570" marR="7557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57188" indent="-357188" algn="ctr"/>
                      <a:r>
                        <a:rPr lang="en-US" sz="1600" b="1" dirty="0"/>
                        <a:t>Brown Soils</a:t>
                      </a:r>
                    </a:p>
                  </a:txBody>
                  <a:tcPr marL="75570" marR="7557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8621"/>
                    </a:solidFill>
                  </a:tcPr>
                </a:tc>
                <a:extLst>
                  <a:ext uri="{0D108BD9-81ED-4DB2-BD59-A6C34878D82A}">
                    <a16:rowId xmlns:a16="http://schemas.microsoft.com/office/drawing/2014/main" val="1451609641"/>
                  </a:ext>
                </a:extLst>
              </a:tr>
              <a:tr h="4926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kern="1200" dirty="0" err="1">
                          <a:solidFill>
                            <a:schemeClr val="lt1"/>
                          </a:solidFill>
                          <a:latin typeface="+mn-lt"/>
                          <a:ea typeface="+mn-ea"/>
                          <a:cs typeface="+mn-cs"/>
                        </a:rPr>
                        <a:t>Colour</a:t>
                      </a:r>
                      <a:endParaRPr lang="en-US" sz="1600" b="1" kern="1200" dirty="0">
                        <a:solidFill>
                          <a:schemeClr val="lt1"/>
                        </a:solidFill>
                        <a:latin typeface="+mn-lt"/>
                        <a:ea typeface="+mn-ea"/>
                        <a:cs typeface="+mn-cs"/>
                      </a:endParaRPr>
                    </a:p>
                  </a:txBody>
                  <a:tcPr marL="75570" marR="7557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8621"/>
                    </a:solidFill>
                  </a:tcPr>
                </a:tc>
                <a:tc>
                  <a:txBody>
                    <a:bodyPr/>
                    <a:lstStyle/>
                    <a:p>
                      <a:pPr marL="0" indent="0">
                        <a:buFont typeface="+mj-lt"/>
                        <a:buNone/>
                      </a:pPr>
                      <a:endParaRPr lang="en-US" sz="1200" dirty="0"/>
                    </a:p>
                  </a:txBody>
                  <a:tcPr marL="75570" marR="755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a:buClr>
                          <a:srgbClr val="FF0000"/>
                        </a:buClr>
                        <a:buFont typeface="Arial" panose="020B0604020202020204" pitchFamily="34" charset="0"/>
                        <a:buChar char="•"/>
                      </a:pPr>
                      <a:r>
                        <a:rPr lang="en-US" sz="1800" kern="1200" dirty="0">
                          <a:solidFill>
                            <a:schemeClr val="tx1"/>
                          </a:solidFill>
                          <a:latin typeface="+mn-lt"/>
                          <a:ea typeface="+mn-ea"/>
                          <a:cs typeface="+mn-cs"/>
                        </a:rPr>
                        <a:t>Dark brown</a:t>
                      </a:r>
                    </a:p>
                  </a:txBody>
                  <a:tcPr marL="75570" marR="755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extLst>
                  <a:ext uri="{0D108BD9-81ED-4DB2-BD59-A6C34878D82A}">
                    <a16:rowId xmlns:a16="http://schemas.microsoft.com/office/drawing/2014/main" val="1848471276"/>
                  </a:ext>
                </a:extLst>
              </a:tr>
              <a:tr h="8784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lt1"/>
                          </a:solidFill>
                          <a:latin typeface="+mn-lt"/>
                          <a:ea typeface="+mn-ea"/>
                          <a:cs typeface="+mn-cs"/>
                        </a:rPr>
                        <a:t>Formed in</a:t>
                      </a:r>
                    </a:p>
                  </a:txBody>
                  <a:tcPr marL="75570" marR="7557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8621"/>
                    </a:solidFill>
                  </a:tcPr>
                </a:tc>
                <a:tc>
                  <a:txBody>
                    <a:bodyPr/>
                    <a:lstStyle/>
                    <a:p>
                      <a:pPr marL="342900" marR="0" lvl="0" indent="-342900" algn="l" defTabSz="914400" rtl="0" eaLnBrk="1" fontAlgn="base" latinLnBrk="0" hangingPunct="1">
                        <a:lnSpc>
                          <a:spcPct val="101000"/>
                        </a:lnSpc>
                        <a:spcBef>
                          <a:spcPct val="0"/>
                        </a:spcBef>
                        <a:spcAft>
                          <a:spcPct val="0"/>
                        </a:spcAft>
                        <a:buClrTx/>
                        <a:buSzTx/>
                        <a:buFont typeface="Arial" panose="020B0604020202020204" pitchFamily="34" charset="0"/>
                        <a:buChar char="•"/>
                        <a:tabLst/>
                      </a:pPr>
                      <a:endParaRPr lang="en-US" altLang="en-US" sz="1200" kern="1200" dirty="0">
                        <a:solidFill>
                          <a:schemeClr val="dk1"/>
                        </a:solidFill>
                        <a:latin typeface="+mn-lt"/>
                        <a:ea typeface="+mn-ea"/>
                        <a:cs typeface="+mn-cs"/>
                      </a:endParaRPr>
                    </a:p>
                  </a:txBody>
                  <a:tcPr marL="75570" marR="755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marR="0" lvl="0" indent="-171450" algn="l" defTabSz="914400" rtl="0" eaLnBrk="1" fontAlgn="base" latinLnBrk="0" hangingPunct="1">
                        <a:lnSpc>
                          <a:spcPct val="101000"/>
                        </a:lnSpc>
                        <a:spcBef>
                          <a:spcPts val="388"/>
                        </a:spcBef>
                        <a:spcAft>
                          <a:spcPct val="0"/>
                        </a:spcAft>
                        <a:buClr>
                          <a:srgbClr val="FF0000"/>
                        </a:buClr>
                        <a:buSzTx/>
                        <a:buFont typeface="Arial" panose="020B0604020202020204" pitchFamily="34" charset="0"/>
                        <a:buChar char="•"/>
                        <a:tabLst/>
                      </a:pPr>
                      <a:r>
                        <a:rPr lang="en-US" altLang="en-US" sz="1800" kern="1200" dirty="0">
                          <a:solidFill>
                            <a:schemeClr val="dk1"/>
                          </a:solidFill>
                          <a:latin typeface="+mn-lt"/>
                          <a:ea typeface="+mn-ea"/>
                          <a:cs typeface="+mn-cs"/>
                        </a:rPr>
                        <a:t>Areas once covered in</a:t>
                      </a:r>
                      <a:r>
                        <a:rPr lang="en-GB" altLang="en-US" sz="1800" kern="1200" dirty="0">
                          <a:solidFill>
                            <a:schemeClr val="dk1"/>
                          </a:solidFill>
                          <a:latin typeface="+mn-lt"/>
                          <a:ea typeface="+mn-ea"/>
                          <a:cs typeface="+mn-cs"/>
                        </a:rPr>
                        <a:t> </a:t>
                      </a:r>
                      <a:r>
                        <a:rPr lang="en-GB" altLang="en-US" sz="1800" b="1" kern="1200" dirty="0">
                          <a:solidFill>
                            <a:schemeClr val="dk1"/>
                          </a:solidFill>
                          <a:latin typeface="+mn-lt"/>
                          <a:ea typeface="+mn-ea"/>
                          <a:cs typeface="+mn-cs"/>
                        </a:rPr>
                        <a:t>deciduous trees</a:t>
                      </a:r>
                      <a:endParaRPr lang="en-US" altLang="en-US" sz="1800" b="1" kern="1200" dirty="0">
                        <a:solidFill>
                          <a:schemeClr val="dk1"/>
                        </a:solidFill>
                        <a:latin typeface="+mn-lt"/>
                        <a:ea typeface="+mn-ea"/>
                        <a:cs typeface="+mn-cs"/>
                      </a:endParaRPr>
                    </a:p>
                    <a:p>
                      <a:pPr marL="171450" marR="0" lvl="0" indent="-171450" algn="l" defTabSz="914400" rtl="0" eaLnBrk="1" fontAlgn="base" latinLnBrk="0" hangingPunct="1">
                        <a:lnSpc>
                          <a:spcPct val="101000"/>
                        </a:lnSpc>
                        <a:spcBef>
                          <a:spcPct val="0"/>
                        </a:spcBef>
                        <a:spcAft>
                          <a:spcPct val="0"/>
                        </a:spcAft>
                        <a:buClr>
                          <a:srgbClr val="FF0000"/>
                        </a:buClr>
                        <a:buSzTx/>
                        <a:buFont typeface="Arial" panose="020B0604020202020204" pitchFamily="34" charset="0"/>
                        <a:buChar char="•"/>
                        <a:tabLst/>
                      </a:pPr>
                      <a:r>
                        <a:rPr lang="en-US" altLang="en-US" sz="1800" kern="1200" dirty="0">
                          <a:solidFill>
                            <a:schemeClr val="dk1"/>
                          </a:solidFill>
                          <a:latin typeface="+mn-lt"/>
                          <a:ea typeface="+mn-ea"/>
                          <a:cs typeface="+mn-cs"/>
                        </a:rPr>
                        <a:t>Ireland’s most common soil  </a:t>
                      </a:r>
                      <a:endParaRPr lang="en-GB" altLang="en-US" sz="1800" kern="1200" dirty="0">
                        <a:solidFill>
                          <a:schemeClr val="dk1"/>
                        </a:solidFill>
                        <a:latin typeface="+mn-lt"/>
                        <a:ea typeface="+mn-ea"/>
                        <a:cs typeface="+mn-cs"/>
                      </a:endParaRPr>
                    </a:p>
                    <a:p>
                      <a:pPr marL="171450" marR="0" lvl="0" indent="-171450" algn="l" defTabSz="914400" rtl="0" eaLnBrk="1" fontAlgn="base" latinLnBrk="0" hangingPunct="1">
                        <a:lnSpc>
                          <a:spcPct val="101000"/>
                        </a:lnSpc>
                        <a:spcBef>
                          <a:spcPct val="0"/>
                        </a:spcBef>
                        <a:spcAft>
                          <a:spcPct val="0"/>
                        </a:spcAft>
                        <a:buClr>
                          <a:srgbClr val="FF0000"/>
                        </a:buClr>
                        <a:buSzTx/>
                        <a:buFont typeface="Arial" panose="020B0604020202020204" pitchFamily="34" charset="0"/>
                        <a:buChar char="•"/>
                        <a:tabLst/>
                      </a:pPr>
                      <a:r>
                        <a:rPr lang="en-US" altLang="en-US" sz="1800" kern="1200" dirty="0">
                          <a:solidFill>
                            <a:schemeClr val="dk1"/>
                          </a:solidFill>
                          <a:latin typeface="+mn-lt"/>
                          <a:ea typeface="+mn-ea"/>
                          <a:cs typeface="+mn-cs"/>
                        </a:rPr>
                        <a:t>Midlands, south, east of Ireland</a:t>
                      </a:r>
                    </a:p>
                  </a:txBody>
                  <a:tcPr marL="75570" marR="755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extLst>
                  <a:ext uri="{0D108BD9-81ED-4DB2-BD59-A6C34878D82A}">
                    <a16:rowId xmlns:a16="http://schemas.microsoft.com/office/drawing/2014/main" val="293219921"/>
                  </a:ext>
                </a:extLst>
              </a:tr>
              <a:tr h="87666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lt1"/>
                          </a:solidFill>
                          <a:latin typeface="+mn-lt"/>
                          <a:ea typeface="+mn-ea"/>
                          <a:cs typeface="+mn-cs"/>
                        </a:rPr>
                        <a:t>Soil processes</a:t>
                      </a:r>
                    </a:p>
                  </a:txBody>
                  <a:tcPr marL="75570" marR="7557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8621"/>
                    </a:solidFill>
                  </a:tcPr>
                </a:tc>
                <a:tc>
                  <a:txBody>
                    <a:bodyPr/>
                    <a:lstStyle/>
                    <a:p>
                      <a:pPr marL="342900" marR="0" lvl="0" indent="-342900" algn="l" defTabSz="914400" rtl="0" eaLnBrk="1" fontAlgn="base" latinLnBrk="0" hangingPunct="1">
                        <a:lnSpc>
                          <a:spcPct val="101000"/>
                        </a:lnSpc>
                        <a:spcBef>
                          <a:spcPct val="0"/>
                        </a:spcBef>
                        <a:spcAft>
                          <a:spcPct val="0"/>
                        </a:spcAft>
                        <a:buClrTx/>
                        <a:buSzTx/>
                        <a:buFont typeface="Arial" panose="020B0604020202020204" pitchFamily="34" charset="0"/>
                        <a:buChar char="•"/>
                        <a:tabLst/>
                      </a:pPr>
                      <a:endParaRPr lang="en-US" altLang="en-US" sz="1200" kern="1200" dirty="0">
                        <a:solidFill>
                          <a:schemeClr val="dk1"/>
                        </a:solidFill>
                        <a:latin typeface="+mn-lt"/>
                        <a:ea typeface="+mn-ea"/>
                        <a:cs typeface="+mn-cs"/>
                      </a:endParaRPr>
                    </a:p>
                  </a:txBody>
                  <a:tcPr marL="75570" marR="755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marR="0" lvl="0" indent="-171450" algn="l" defTabSz="914400" rtl="0" eaLnBrk="1" fontAlgn="base" latinLnBrk="0" hangingPunct="1">
                        <a:lnSpc>
                          <a:spcPct val="101000"/>
                        </a:lnSpc>
                        <a:spcBef>
                          <a:spcPts val="388"/>
                        </a:spcBef>
                        <a:spcAft>
                          <a:spcPct val="0"/>
                        </a:spcAft>
                        <a:buClr>
                          <a:srgbClr val="FF0000"/>
                        </a:buClr>
                        <a:buSzTx/>
                        <a:buFont typeface="Arial" panose="020B0604020202020204" pitchFamily="34" charset="0"/>
                        <a:buChar char="•"/>
                        <a:tabLst/>
                      </a:pPr>
                      <a:r>
                        <a:rPr lang="en-US" altLang="en-US" sz="1800" b="1" kern="1200" dirty="0">
                          <a:solidFill>
                            <a:schemeClr val="dk1"/>
                          </a:solidFill>
                          <a:latin typeface="+mn-lt"/>
                          <a:ea typeface="+mn-ea"/>
                          <a:cs typeface="+mn-cs"/>
                        </a:rPr>
                        <a:t>Humification</a:t>
                      </a:r>
                      <a:r>
                        <a:rPr lang="en-US" altLang="en-US" sz="1800" kern="1200" dirty="0">
                          <a:solidFill>
                            <a:schemeClr val="dk1"/>
                          </a:solidFill>
                          <a:latin typeface="+mn-lt"/>
                          <a:ea typeface="+mn-ea"/>
                          <a:cs typeface="+mn-cs"/>
                        </a:rPr>
                        <a:t> of plentiful supply of plant litter</a:t>
                      </a:r>
                    </a:p>
                    <a:p>
                      <a:pPr marL="171450" marR="0" lvl="0" indent="-171450" algn="l" defTabSz="914400" rtl="0" eaLnBrk="1" fontAlgn="base" latinLnBrk="0" hangingPunct="1">
                        <a:lnSpc>
                          <a:spcPct val="101000"/>
                        </a:lnSpc>
                        <a:spcBef>
                          <a:spcPct val="0"/>
                        </a:spcBef>
                        <a:spcAft>
                          <a:spcPct val="0"/>
                        </a:spcAft>
                        <a:buClr>
                          <a:srgbClr val="FF0000"/>
                        </a:buClr>
                        <a:buSzTx/>
                        <a:buFont typeface="Arial" panose="020B0604020202020204" pitchFamily="34" charset="0"/>
                        <a:buChar char="•"/>
                        <a:tabLst/>
                      </a:pPr>
                      <a:r>
                        <a:rPr lang="en-US" altLang="en-US" sz="1800" kern="1200" dirty="0">
                          <a:solidFill>
                            <a:schemeClr val="dk1"/>
                          </a:solidFill>
                          <a:latin typeface="+mn-lt"/>
                          <a:ea typeface="+mn-ea"/>
                          <a:cs typeface="+mn-cs"/>
                        </a:rPr>
                        <a:t>Rich humus and moderate rainfall supply the soil with nutrients</a:t>
                      </a:r>
                    </a:p>
                  </a:txBody>
                  <a:tcPr marL="75570" marR="755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extLst>
                  <a:ext uri="{0D108BD9-81ED-4DB2-BD59-A6C34878D82A}">
                    <a16:rowId xmlns:a16="http://schemas.microsoft.com/office/drawing/2014/main" val="1808919383"/>
                  </a:ext>
                </a:extLst>
              </a:tr>
              <a:tr h="6371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lt1"/>
                          </a:solidFill>
                          <a:latin typeface="+mn-lt"/>
                          <a:ea typeface="+mn-ea"/>
                          <a:cs typeface="+mn-cs"/>
                        </a:rPr>
                        <a:t>Uses</a:t>
                      </a:r>
                    </a:p>
                  </a:txBody>
                  <a:tcPr marL="75570" marR="7557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8621"/>
                    </a:solidFill>
                  </a:tcPr>
                </a:tc>
                <a:tc>
                  <a:txBody>
                    <a:bodyPr/>
                    <a:lstStyle/>
                    <a:p>
                      <a:pPr marL="50800" marR="0" lvl="0" indent="0" algn="l" defTabSz="520700" rtl="0" eaLnBrk="1" fontAlgn="base" latinLnBrk="0" hangingPunct="1">
                        <a:lnSpc>
                          <a:spcPct val="101000"/>
                        </a:lnSpc>
                        <a:spcBef>
                          <a:spcPts val="388"/>
                        </a:spcBef>
                        <a:spcAft>
                          <a:spcPct val="0"/>
                        </a:spcAft>
                        <a:buClrTx/>
                        <a:buSzTx/>
                        <a:buFontTx/>
                        <a:buNone/>
                        <a:tabLst/>
                      </a:pPr>
                      <a:endParaRPr lang="en-US" altLang="en-US" sz="1200" kern="1200" dirty="0">
                        <a:solidFill>
                          <a:schemeClr val="dk1"/>
                        </a:solidFill>
                        <a:latin typeface="+mn-lt"/>
                        <a:ea typeface="+mn-ea"/>
                        <a:cs typeface="+mn-cs"/>
                      </a:endParaRPr>
                    </a:p>
                  </a:txBody>
                  <a:tcPr marL="75570" marR="755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6213" marR="0" lvl="0" indent="-176213" algn="l" defTabSz="520700" rtl="0" eaLnBrk="1" fontAlgn="base" latinLnBrk="0" hangingPunct="1">
                        <a:lnSpc>
                          <a:spcPct val="101000"/>
                        </a:lnSpc>
                        <a:spcBef>
                          <a:spcPts val="388"/>
                        </a:spcBef>
                        <a:spcAft>
                          <a:spcPct val="0"/>
                        </a:spcAft>
                        <a:buClr>
                          <a:srgbClr val="FF0000"/>
                        </a:buClr>
                        <a:buSzTx/>
                        <a:buFont typeface="Arial" panose="020B0604020202020204" pitchFamily="34" charset="0"/>
                        <a:buChar char="•"/>
                        <a:tabLst/>
                      </a:pPr>
                      <a:r>
                        <a:rPr lang="en-US" altLang="en-US" sz="1800" b="1" kern="1200" dirty="0">
                          <a:solidFill>
                            <a:schemeClr val="dk1"/>
                          </a:solidFill>
                          <a:latin typeface="+mn-lt"/>
                          <a:ea typeface="+mn-ea"/>
                          <a:cs typeface="+mn-cs"/>
                        </a:rPr>
                        <a:t>Fertile</a:t>
                      </a:r>
                      <a:r>
                        <a:rPr lang="en-US" altLang="en-US" sz="1800" kern="1200" dirty="0">
                          <a:solidFill>
                            <a:schemeClr val="dk1"/>
                          </a:solidFill>
                          <a:latin typeface="+mn-lt"/>
                          <a:ea typeface="+mn-ea"/>
                          <a:cs typeface="+mn-cs"/>
                        </a:rPr>
                        <a:t>, well-drained soil</a:t>
                      </a:r>
                    </a:p>
                    <a:p>
                      <a:pPr marL="176213" marR="0" lvl="0" indent="-176213" algn="l" defTabSz="520700" rtl="0" eaLnBrk="1" fontAlgn="base" latinLnBrk="0" hangingPunct="1">
                        <a:lnSpc>
                          <a:spcPct val="101000"/>
                        </a:lnSpc>
                        <a:spcBef>
                          <a:spcPts val="388"/>
                        </a:spcBef>
                        <a:spcAft>
                          <a:spcPct val="0"/>
                        </a:spcAft>
                        <a:buClr>
                          <a:srgbClr val="FF0000"/>
                        </a:buClr>
                        <a:buSzTx/>
                        <a:buFont typeface="Arial" panose="020B0604020202020204" pitchFamily="34" charset="0"/>
                        <a:buChar char="•"/>
                        <a:tabLst/>
                      </a:pPr>
                      <a:r>
                        <a:rPr lang="en-US" altLang="en-US" sz="1800" kern="1200" dirty="0">
                          <a:solidFill>
                            <a:schemeClr val="dk1"/>
                          </a:solidFill>
                          <a:latin typeface="+mn-lt"/>
                          <a:ea typeface="+mn-ea"/>
                          <a:cs typeface="+mn-cs"/>
                        </a:rPr>
                        <a:t>Good for arable or pastoral farming</a:t>
                      </a:r>
                    </a:p>
                  </a:txBody>
                  <a:tcPr marL="75570" marR="755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extLst>
                  <a:ext uri="{0D108BD9-81ED-4DB2-BD59-A6C34878D82A}">
                    <a16:rowId xmlns:a16="http://schemas.microsoft.com/office/drawing/2014/main" val="4038654978"/>
                  </a:ext>
                </a:extLst>
              </a:tr>
            </a:tbl>
          </a:graphicData>
        </a:graphic>
      </p:graphicFrame>
      <p:sp>
        <p:nvSpPr>
          <p:cNvPr id="11" name="Rectangle 10">
            <a:extLst>
              <a:ext uri="{FF2B5EF4-FFF2-40B4-BE49-F238E27FC236}">
                <a16:creationId xmlns:a16="http://schemas.microsoft.com/office/drawing/2014/main" id="{56A25FD8-E31F-7347-9894-0D466985D180}"/>
              </a:ext>
            </a:extLst>
          </p:cNvPr>
          <p:cNvSpPr/>
          <p:nvPr/>
        </p:nvSpPr>
        <p:spPr>
          <a:xfrm>
            <a:off x="348247" y="156889"/>
            <a:ext cx="7140096" cy="584775"/>
          </a:xfrm>
          <a:prstGeom prst="rect">
            <a:avLst/>
          </a:prstGeom>
        </p:spPr>
        <p:txBody>
          <a:bodyPr wrap="none">
            <a:spAutoFit/>
          </a:bodyPr>
          <a:lstStyle/>
          <a:p>
            <a:r>
              <a:rPr lang="en-US" sz="3200" b="1" dirty="0">
                <a:solidFill>
                  <a:srgbClr val="FF0000"/>
                </a:solidFill>
              </a:rPr>
              <a:t>14.4</a:t>
            </a:r>
            <a:r>
              <a:rPr lang="en-US" sz="3200" b="1" dirty="0">
                <a:solidFill>
                  <a:srgbClr val="1E4783"/>
                </a:solidFill>
              </a:rPr>
              <a:t> Describe contrasting soils in Ireland.</a:t>
            </a:r>
            <a:endParaRPr lang="en-IE" sz="3200" b="1" dirty="0">
              <a:solidFill>
                <a:srgbClr val="1E4783"/>
              </a:solidFill>
            </a:endParaRPr>
          </a:p>
        </p:txBody>
      </p:sp>
      <p:pic>
        <p:nvPicPr>
          <p:cNvPr id="3" name="Picture 2" descr="Diagram&#10;&#10;Description automatically generated">
            <a:extLst>
              <a:ext uri="{FF2B5EF4-FFF2-40B4-BE49-F238E27FC236}">
                <a16:creationId xmlns:a16="http://schemas.microsoft.com/office/drawing/2014/main" id="{8F061D0E-CCC9-D92B-5142-24960ED98AE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69247" y="554941"/>
            <a:ext cx="4242132" cy="5218392"/>
          </a:xfrm>
          <a:prstGeom prst="rect">
            <a:avLst/>
          </a:prstGeom>
        </p:spPr>
      </p:pic>
    </p:spTree>
    <p:extLst>
      <p:ext uri="{BB962C8B-B14F-4D97-AF65-F5344CB8AC3E}">
        <p14:creationId xmlns:p14="http://schemas.microsoft.com/office/powerpoint/2010/main" val="11738000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50338931-60A1-4972-98A5-95775F7C2C37}"/>
              </a:ext>
            </a:extLst>
          </p:cNvPr>
          <p:cNvGraphicFramePr>
            <a:graphicFrameLocks noGrp="1"/>
          </p:cNvGraphicFramePr>
          <p:nvPr>
            <p:extLst>
              <p:ext uri="{D42A27DB-BD31-4B8C-83A1-F6EECF244321}">
                <p14:modId xmlns:p14="http://schemas.microsoft.com/office/powerpoint/2010/main" val="1741097595"/>
              </p:ext>
            </p:extLst>
          </p:nvPr>
        </p:nvGraphicFramePr>
        <p:xfrm>
          <a:off x="447669" y="1107392"/>
          <a:ext cx="7416171" cy="3945782"/>
        </p:xfrm>
        <a:graphic>
          <a:graphicData uri="http://schemas.openxmlformats.org/drawingml/2006/table">
            <a:tbl>
              <a:tblPr firstRow="1" bandRow="1">
                <a:tableStyleId>{5C22544A-7EE6-4342-B048-85BDC9FD1C3A}</a:tableStyleId>
              </a:tblPr>
              <a:tblGrid>
                <a:gridCol w="1725227">
                  <a:extLst>
                    <a:ext uri="{9D8B030D-6E8A-4147-A177-3AD203B41FA5}">
                      <a16:colId xmlns:a16="http://schemas.microsoft.com/office/drawing/2014/main" val="222612161"/>
                    </a:ext>
                  </a:extLst>
                </a:gridCol>
                <a:gridCol w="340530">
                  <a:extLst>
                    <a:ext uri="{9D8B030D-6E8A-4147-A177-3AD203B41FA5}">
                      <a16:colId xmlns:a16="http://schemas.microsoft.com/office/drawing/2014/main" val="2550156985"/>
                    </a:ext>
                  </a:extLst>
                </a:gridCol>
                <a:gridCol w="5350414">
                  <a:extLst>
                    <a:ext uri="{9D8B030D-6E8A-4147-A177-3AD203B41FA5}">
                      <a16:colId xmlns:a16="http://schemas.microsoft.com/office/drawing/2014/main" val="784478434"/>
                    </a:ext>
                  </a:extLst>
                </a:gridCol>
              </a:tblGrid>
              <a:tr h="399791">
                <a:tc>
                  <a:txBody>
                    <a:bodyPr/>
                    <a:lstStyle/>
                    <a:p>
                      <a:pPr marL="0" indent="0" algn="ctr">
                        <a:buNone/>
                      </a:pPr>
                      <a:r>
                        <a:rPr lang="en-US" sz="1600" b="1" dirty="0"/>
                        <a:t>Soil type</a:t>
                      </a:r>
                    </a:p>
                  </a:txBody>
                  <a:tcPr marL="75570" marR="7557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8621"/>
                    </a:solidFill>
                  </a:tcPr>
                </a:tc>
                <a:tc>
                  <a:txBody>
                    <a:bodyPr/>
                    <a:lstStyle/>
                    <a:p>
                      <a:pPr marL="357188" indent="-357188" algn="ctr"/>
                      <a:endParaRPr lang="en-US" sz="1600" b="1" dirty="0"/>
                    </a:p>
                  </a:txBody>
                  <a:tcPr marL="75570" marR="7557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57188" indent="-357188" algn="ctr"/>
                      <a:r>
                        <a:rPr lang="en-US" sz="1600" b="1" dirty="0"/>
                        <a:t>Peat soils</a:t>
                      </a:r>
                    </a:p>
                  </a:txBody>
                  <a:tcPr marL="75570" marR="7557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8621"/>
                    </a:solidFill>
                  </a:tcPr>
                </a:tc>
                <a:extLst>
                  <a:ext uri="{0D108BD9-81ED-4DB2-BD59-A6C34878D82A}">
                    <a16:rowId xmlns:a16="http://schemas.microsoft.com/office/drawing/2014/main" val="1451609641"/>
                  </a:ext>
                </a:extLst>
              </a:tr>
              <a:tr h="4770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kern="1200" dirty="0" err="1">
                          <a:solidFill>
                            <a:schemeClr val="lt1"/>
                          </a:solidFill>
                          <a:latin typeface="+mn-lt"/>
                          <a:ea typeface="+mn-ea"/>
                          <a:cs typeface="+mn-cs"/>
                        </a:rPr>
                        <a:t>Colour</a:t>
                      </a:r>
                      <a:endParaRPr lang="en-US" sz="1600" b="1" kern="1200" dirty="0">
                        <a:solidFill>
                          <a:schemeClr val="lt1"/>
                        </a:solidFill>
                        <a:latin typeface="+mn-lt"/>
                        <a:ea typeface="+mn-ea"/>
                        <a:cs typeface="+mn-cs"/>
                      </a:endParaRPr>
                    </a:p>
                  </a:txBody>
                  <a:tcPr marL="75570" marR="7557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8621"/>
                    </a:solidFill>
                  </a:tcPr>
                </a:tc>
                <a:tc>
                  <a:txBody>
                    <a:bodyPr/>
                    <a:lstStyle/>
                    <a:p>
                      <a:pPr marL="0" indent="0">
                        <a:buFont typeface="+mj-lt"/>
                        <a:buNone/>
                      </a:pPr>
                      <a:endParaRPr lang="en-US" sz="1200" dirty="0"/>
                    </a:p>
                  </a:txBody>
                  <a:tcPr marL="75570" marR="755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a:buClr>
                          <a:srgbClr val="FF0000"/>
                        </a:buClr>
                        <a:buFont typeface="Arial" panose="020B0604020202020204" pitchFamily="34" charset="0"/>
                        <a:buChar char="•"/>
                      </a:pPr>
                      <a:r>
                        <a:rPr lang="en-US" sz="1800" dirty="0"/>
                        <a:t>Black</a:t>
                      </a:r>
                    </a:p>
                  </a:txBody>
                  <a:tcPr marL="75570" marR="755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extLst>
                  <a:ext uri="{0D108BD9-81ED-4DB2-BD59-A6C34878D82A}">
                    <a16:rowId xmlns:a16="http://schemas.microsoft.com/office/drawing/2014/main" val="1848471276"/>
                  </a:ext>
                </a:extLst>
              </a:tr>
              <a:tr h="9057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lt1"/>
                          </a:solidFill>
                          <a:latin typeface="+mn-lt"/>
                          <a:ea typeface="+mn-ea"/>
                          <a:cs typeface="+mn-cs"/>
                        </a:rPr>
                        <a:t>Formed in</a:t>
                      </a:r>
                    </a:p>
                  </a:txBody>
                  <a:tcPr marL="75570" marR="7557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8621"/>
                    </a:solidFill>
                  </a:tcPr>
                </a:tc>
                <a:tc>
                  <a:txBody>
                    <a:bodyPr/>
                    <a:lstStyle/>
                    <a:p>
                      <a:pPr marL="342900" marR="0" lvl="0" indent="-342900" algn="l" defTabSz="914400" rtl="0" eaLnBrk="1" fontAlgn="base" latinLnBrk="0" hangingPunct="1">
                        <a:lnSpc>
                          <a:spcPct val="101000"/>
                        </a:lnSpc>
                        <a:spcBef>
                          <a:spcPct val="0"/>
                        </a:spcBef>
                        <a:spcAft>
                          <a:spcPct val="0"/>
                        </a:spcAft>
                        <a:buClrTx/>
                        <a:buSzTx/>
                        <a:buFont typeface="Arial" panose="020B0604020202020204" pitchFamily="34" charset="0"/>
                        <a:buChar char="•"/>
                        <a:tabLst/>
                      </a:pPr>
                      <a:endParaRPr lang="en-US" altLang="en-US" sz="1200" kern="1200" dirty="0">
                        <a:solidFill>
                          <a:schemeClr val="dk1"/>
                        </a:solidFill>
                        <a:latin typeface="+mn-lt"/>
                        <a:ea typeface="+mn-ea"/>
                        <a:cs typeface="+mn-cs"/>
                      </a:endParaRPr>
                    </a:p>
                  </a:txBody>
                  <a:tcPr marL="75570" marR="755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marR="0" lvl="0" indent="-171450" algn="l" defTabSz="914400" rtl="0" eaLnBrk="1" fontAlgn="base" latinLnBrk="0" hangingPunct="1">
                        <a:lnSpc>
                          <a:spcPct val="101000"/>
                        </a:lnSpc>
                        <a:spcBef>
                          <a:spcPts val="388"/>
                        </a:spcBef>
                        <a:spcAft>
                          <a:spcPct val="0"/>
                        </a:spcAft>
                        <a:buClr>
                          <a:srgbClr val="FF0000"/>
                        </a:buClr>
                        <a:buSzTx/>
                        <a:buFont typeface="Arial" panose="020B0604020202020204" pitchFamily="34" charset="0"/>
                        <a:buChar char="•"/>
                        <a:tabLst/>
                      </a:pPr>
                      <a:r>
                        <a:rPr lang="en-US" altLang="en-US" sz="1800" kern="1200" dirty="0">
                          <a:solidFill>
                            <a:schemeClr val="dk1"/>
                          </a:solidFill>
                          <a:latin typeface="+mn-lt"/>
                          <a:ea typeface="+mn-ea"/>
                          <a:cs typeface="+mn-cs"/>
                        </a:rPr>
                        <a:t>Limited plant litter available</a:t>
                      </a:r>
                      <a:endParaRPr lang="en-US" altLang="en-US" sz="1800" b="1" kern="1200" dirty="0">
                        <a:solidFill>
                          <a:schemeClr val="dk1"/>
                        </a:solidFill>
                        <a:latin typeface="+mn-lt"/>
                        <a:ea typeface="+mn-ea"/>
                        <a:cs typeface="+mn-cs"/>
                      </a:endParaRPr>
                    </a:p>
                    <a:p>
                      <a:pPr marL="171450" marR="0" lvl="0" indent="-171450" algn="l" defTabSz="914400" rtl="0" eaLnBrk="1" fontAlgn="base" latinLnBrk="0" hangingPunct="1">
                        <a:lnSpc>
                          <a:spcPct val="101000"/>
                        </a:lnSpc>
                        <a:spcBef>
                          <a:spcPct val="0"/>
                        </a:spcBef>
                        <a:spcAft>
                          <a:spcPct val="0"/>
                        </a:spcAft>
                        <a:buClr>
                          <a:srgbClr val="FF0000"/>
                        </a:buClr>
                        <a:buSzTx/>
                        <a:buFont typeface="Arial" panose="020B0604020202020204" pitchFamily="34" charset="0"/>
                        <a:buChar char="•"/>
                        <a:tabLst/>
                      </a:pPr>
                      <a:r>
                        <a:rPr lang="en-US" altLang="en-US" sz="1800" kern="1200" dirty="0">
                          <a:solidFill>
                            <a:schemeClr val="dk1"/>
                          </a:solidFill>
                          <a:latin typeface="+mn-lt"/>
                          <a:ea typeface="+mn-ea"/>
                          <a:cs typeface="+mn-cs"/>
                        </a:rPr>
                        <a:t>Cold, wet, upland areas and lowland hollows</a:t>
                      </a:r>
                      <a:endParaRPr lang="en-GB" altLang="en-US" sz="1800" kern="1200" dirty="0">
                        <a:solidFill>
                          <a:schemeClr val="dk1"/>
                        </a:solidFill>
                        <a:latin typeface="+mn-lt"/>
                        <a:ea typeface="+mn-ea"/>
                        <a:cs typeface="+mn-cs"/>
                      </a:endParaRPr>
                    </a:p>
                    <a:p>
                      <a:pPr marL="171450" marR="0" lvl="0" indent="-171450" algn="l" defTabSz="914400" rtl="0" eaLnBrk="1" fontAlgn="base" latinLnBrk="0" hangingPunct="1">
                        <a:lnSpc>
                          <a:spcPct val="101000"/>
                        </a:lnSpc>
                        <a:spcBef>
                          <a:spcPct val="0"/>
                        </a:spcBef>
                        <a:spcAft>
                          <a:spcPct val="0"/>
                        </a:spcAft>
                        <a:buClr>
                          <a:srgbClr val="FF0000"/>
                        </a:buClr>
                        <a:buSzTx/>
                        <a:buFont typeface="Arial" panose="020B0604020202020204" pitchFamily="34" charset="0"/>
                        <a:buChar char="•"/>
                        <a:tabLst/>
                      </a:pPr>
                      <a:r>
                        <a:rPr lang="gd-GB" altLang="en-US" sz="1800" kern="1200" dirty="0">
                          <a:solidFill>
                            <a:schemeClr val="dk1"/>
                          </a:solidFill>
                          <a:latin typeface="+mn-lt"/>
                          <a:ea typeface="+mn-ea"/>
                          <a:cs typeface="+mn-cs"/>
                        </a:rPr>
                        <a:t>Mountain locations and in the midlands</a:t>
                      </a:r>
                      <a:endParaRPr lang="en-US" altLang="en-US" sz="1800" kern="1200" dirty="0">
                        <a:solidFill>
                          <a:schemeClr val="dk1"/>
                        </a:solidFill>
                        <a:latin typeface="+mn-lt"/>
                        <a:ea typeface="+mn-ea"/>
                        <a:cs typeface="+mn-cs"/>
                      </a:endParaRPr>
                    </a:p>
                  </a:txBody>
                  <a:tcPr marL="75570" marR="755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extLst>
                  <a:ext uri="{0D108BD9-81ED-4DB2-BD59-A6C34878D82A}">
                    <a16:rowId xmlns:a16="http://schemas.microsoft.com/office/drawing/2014/main" val="293219921"/>
                  </a:ext>
                </a:extLst>
              </a:tr>
              <a:tr h="11567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lt1"/>
                          </a:solidFill>
                          <a:latin typeface="+mn-lt"/>
                          <a:ea typeface="+mn-ea"/>
                          <a:cs typeface="+mn-cs"/>
                        </a:rPr>
                        <a:t>Soil processes</a:t>
                      </a:r>
                    </a:p>
                  </a:txBody>
                  <a:tcPr marL="75570" marR="7557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8621"/>
                    </a:solidFill>
                  </a:tcPr>
                </a:tc>
                <a:tc>
                  <a:txBody>
                    <a:bodyPr/>
                    <a:lstStyle/>
                    <a:p>
                      <a:pPr marL="342900" marR="0" lvl="0" indent="-342900" algn="l" defTabSz="914400" rtl="0" eaLnBrk="1" fontAlgn="base" latinLnBrk="0" hangingPunct="1">
                        <a:lnSpc>
                          <a:spcPct val="101000"/>
                        </a:lnSpc>
                        <a:spcBef>
                          <a:spcPct val="0"/>
                        </a:spcBef>
                        <a:spcAft>
                          <a:spcPct val="0"/>
                        </a:spcAft>
                        <a:buClrTx/>
                        <a:buSzTx/>
                        <a:buFont typeface="Arial" panose="020B0604020202020204" pitchFamily="34" charset="0"/>
                        <a:buChar char="•"/>
                        <a:tabLst/>
                      </a:pPr>
                      <a:endParaRPr lang="en-US" altLang="en-US" sz="1200" kern="1200" dirty="0">
                        <a:solidFill>
                          <a:schemeClr val="dk1"/>
                        </a:solidFill>
                        <a:latin typeface="+mn-lt"/>
                        <a:ea typeface="+mn-ea"/>
                        <a:cs typeface="+mn-cs"/>
                      </a:endParaRPr>
                    </a:p>
                  </a:txBody>
                  <a:tcPr marL="75570" marR="755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marR="0" lvl="0" indent="-171450" algn="l" defTabSz="914400" rtl="0" eaLnBrk="1" fontAlgn="base" latinLnBrk="0" hangingPunct="1">
                        <a:lnSpc>
                          <a:spcPct val="101000"/>
                        </a:lnSpc>
                        <a:spcBef>
                          <a:spcPts val="400"/>
                        </a:spcBef>
                        <a:spcAft>
                          <a:spcPct val="0"/>
                        </a:spcAft>
                        <a:buClr>
                          <a:srgbClr val="FF0000"/>
                        </a:buClr>
                        <a:buSzTx/>
                        <a:buFont typeface="Arial" panose="020B0604020202020204" pitchFamily="34" charset="0"/>
                        <a:buChar char="•"/>
                        <a:tabLst/>
                      </a:pPr>
                      <a:r>
                        <a:rPr lang="en-US" altLang="en-US" sz="1800" kern="1200" dirty="0">
                          <a:solidFill>
                            <a:schemeClr val="dk1"/>
                          </a:solidFill>
                          <a:latin typeface="+mn-lt"/>
                          <a:ea typeface="+mn-ea"/>
                          <a:cs typeface="+mn-cs"/>
                        </a:rPr>
                        <a:t>Limited leaf litter</a:t>
                      </a:r>
                    </a:p>
                    <a:p>
                      <a:pPr marL="171450" marR="0" lvl="0" indent="-171450" algn="l" defTabSz="914400" rtl="0" eaLnBrk="1" fontAlgn="base" latinLnBrk="0" hangingPunct="1">
                        <a:lnSpc>
                          <a:spcPct val="101000"/>
                        </a:lnSpc>
                        <a:spcBef>
                          <a:spcPct val="0"/>
                        </a:spcBef>
                        <a:spcAft>
                          <a:spcPct val="0"/>
                        </a:spcAft>
                        <a:buClr>
                          <a:srgbClr val="FF0000"/>
                        </a:buClr>
                        <a:buSzTx/>
                        <a:buFont typeface="Arial" panose="020B0604020202020204" pitchFamily="34" charset="0"/>
                        <a:buChar char="•"/>
                        <a:tabLst/>
                      </a:pPr>
                      <a:r>
                        <a:rPr lang="en-US" altLang="en-US" sz="1800" kern="1200" dirty="0">
                          <a:solidFill>
                            <a:schemeClr val="dk1"/>
                          </a:solidFill>
                          <a:latin typeface="+mn-lt"/>
                          <a:ea typeface="+mn-ea"/>
                          <a:cs typeface="+mn-cs"/>
                        </a:rPr>
                        <a:t>High levels of rainfall lead to waterlogging</a:t>
                      </a:r>
                    </a:p>
                    <a:p>
                      <a:pPr marL="171450" marR="0" lvl="0" indent="-171450" algn="l" defTabSz="914400" rtl="0" eaLnBrk="1" fontAlgn="base" latinLnBrk="0" hangingPunct="1">
                        <a:lnSpc>
                          <a:spcPct val="101000"/>
                        </a:lnSpc>
                        <a:spcBef>
                          <a:spcPct val="0"/>
                        </a:spcBef>
                        <a:spcAft>
                          <a:spcPct val="0"/>
                        </a:spcAft>
                        <a:buClr>
                          <a:srgbClr val="FF0000"/>
                        </a:buClr>
                        <a:buSzTx/>
                        <a:buFont typeface="Arial" panose="020B0604020202020204" pitchFamily="34" charset="0"/>
                        <a:buChar char="•"/>
                        <a:tabLst/>
                      </a:pPr>
                      <a:r>
                        <a:rPr lang="gd-GB" altLang="en-US" sz="1800" kern="1200" dirty="0">
                          <a:solidFill>
                            <a:schemeClr val="dk1"/>
                          </a:solidFill>
                          <a:latin typeface="+mn-lt"/>
                          <a:ea typeface="+mn-ea"/>
                          <a:cs typeface="+mn-cs"/>
                        </a:rPr>
                        <a:t>Humus doesn’t decay fully</a:t>
                      </a:r>
                    </a:p>
                    <a:p>
                      <a:pPr marL="171450" marR="0" lvl="0" indent="-171450" algn="l" defTabSz="914400" rtl="0" eaLnBrk="1" fontAlgn="base" latinLnBrk="0" hangingPunct="1">
                        <a:lnSpc>
                          <a:spcPct val="101000"/>
                        </a:lnSpc>
                        <a:spcBef>
                          <a:spcPct val="0"/>
                        </a:spcBef>
                        <a:spcAft>
                          <a:spcPct val="0"/>
                        </a:spcAft>
                        <a:buClr>
                          <a:srgbClr val="FF0000"/>
                        </a:buClr>
                        <a:buSzTx/>
                        <a:buFont typeface="Arial" panose="020B0604020202020204" pitchFamily="34" charset="0"/>
                        <a:buChar char="•"/>
                        <a:tabLst/>
                      </a:pPr>
                      <a:r>
                        <a:rPr lang="gd-GB" altLang="en-US" sz="1800" kern="1200" dirty="0">
                          <a:solidFill>
                            <a:schemeClr val="dk1"/>
                          </a:solidFill>
                          <a:latin typeface="+mn-lt"/>
                          <a:ea typeface="+mn-ea"/>
                          <a:cs typeface="+mn-cs"/>
                        </a:rPr>
                        <a:t>Leaching occurs</a:t>
                      </a:r>
                      <a:endParaRPr lang="en-US" altLang="en-US" sz="1800" kern="1200" dirty="0">
                        <a:solidFill>
                          <a:schemeClr val="dk1"/>
                        </a:solidFill>
                        <a:latin typeface="+mn-lt"/>
                        <a:ea typeface="+mn-ea"/>
                        <a:cs typeface="+mn-cs"/>
                      </a:endParaRPr>
                    </a:p>
                  </a:txBody>
                  <a:tcPr marL="75570" marR="755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extLst>
                  <a:ext uri="{0D108BD9-81ED-4DB2-BD59-A6C34878D82A}">
                    <a16:rowId xmlns:a16="http://schemas.microsoft.com/office/drawing/2014/main" val="1808919383"/>
                  </a:ext>
                </a:extLst>
              </a:tr>
              <a:tr h="9560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lt1"/>
                          </a:solidFill>
                          <a:latin typeface="+mn-lt"/>
                          <a:ea typeface="+mn-ea"/>
                          <a:cs typeface="+mn-cs"/>
                        </a:rPr>
                        <a:t>Uses</a:t>
                      </a:r>
                    </a:p>
                  </a:txBody>
                  <a:tcPr marL="75570" marR="7557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8621"/>
                    </a:solidFill>
                  </a:tcPr>
                </a:tc>
                <a:tc>
                  <a:txBody>
                    <a:bodyPr/>
                    <a:lstStyle/>
                    <a:p>
                      <a:pPr marL="50800" marR="0" lvl="0" indent="0" algn="l" defTabSz="520700" rtl="0" eaLnBrk="1" fontAlgn="base" latinLnBrk="0" hangingPunct="1">
                        <a:lnSpc>
                          <a:spcPct val="101000"/>
                        </a:lnSpc>
                        <a:spcBef>
                          <a:spcPts val="388"/>
                        </a:spcBef>
                        <a:spcAft>
                          <a:spcPct val="0"/>
                        </a:spcAft>
                        <a:buClrTx/>
                        <a:buSzTx/>
                        <a:buFontTx/>
                        <a:buNone/>
                        <a:tabLst/>
                      </a:pPr>
                      <a:endParaRPr lang="en-US" altLang="en-US" sz="1200" kern="1200" dirty="0">
                        <a:solidFill>
                          <a:schemeClr val="dk1"/>
                        </a:solidFill>
                        <a:latin typeface="+mn-lt"/>
                        <a:ea typeface="+mn-ea"/>
                        <a:cs typeface="+mn-cs"/>
                      </a:endParaRPr>
                    </a:p>
                  </a:txBody>
                  <a:tcPr marL="75570" marR="755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6213" marR="0" lvl="0" indent="-176213" algn="l" defTabSz="520700" rtl="0" eaLnBrk="1" fontAlgn="base" latinLnBrk="0" hangingPunct="1">
                        <a:lnSpc>
                          <a:spcPct val="101000"/>
                        </a:lnSpc>
                        <a:spcBef>
                          <a:spcPts val="388"/>
                        </a:spcBef>
                        <a:spcAft>
                          <a:spcPct val="0"/>
                        </a:spcAft>
                        <a:buClr>
                          <a:srgbClr val="FF0000"/>
                        </a:buClr>
                        <a:buSzTx/>
                        <a:buFont typeface="Arial" panose="020B0604020202020204" pitchFamily="34" charset="0"/>
                        <a:buChar char="•"/>
                        <a:tabLst/>
                      </a:pPr>
                      <a:r>
                        <a:rPr lang="en-US" altLang="en-US" sz="1800" b="1" kern="1200" dirty="0">
                          <a:solidFill>
                            <a:schemeClr val="dk1"/>
                          </a:solidFill>
                          <a:latin typeface="+mn-lt"/>
                          <a:ea typeface="+mn-ea"/>
                          <a:cs typeface="+mn-cs"/>
                        </a:rPr>
                        <a:t>Infertile</a:t>
                      </a:r>
                      <a:r>
                        <a:rPr lang="en-US" altLang="en-US" sz="1800" kern="1200" dirty="0">
                          <a:solidFill>
                            <a:schemeClr val="dk1"/>
                          </a:solidFill>
                          <a:latin typeface="+mn-lt"/>
                          <a:ea typeface="+mn-ea"/>
                          <a:cs typeface="+mn-cs"/>
                        </a:rPr>
                        <a:t> soil </a:t>
                      </a:r>
                    </a:p>
                    <a:p>
                      <a:pPr marL="176213" marR="0" lvl="0" indent="-176213" algn="l" defTabSz="520700" rtl="0" eaLnBrk="1" fontAlgn="base" latinLnBrk="0" hangingPunct="1">
                        <a:lnSpc>
                          <a:spcPct val="101000"/>
                        </a:lnSpc>
                        <a:spcBef>
                          <a:spcPts val="388"/>
                        </a:spcBef>
                        <a:spcAft>
                          <a:spcPct val="0"/>
                        </a:spcAft>
                        <a:buClr>
                          <a:srgbClr val="FF0000"/>
                        </a:buClr>
                        <a:buSzTx/>
                        <a:buFont typeface="Arial" panose="020B0604020202020204" pitchFamily="34" charset="0"/>
                        <a:buChar char="•"/>
                        <a:tabLst/>
                      </a:pPr>
                      <a:r>
                        <a:rPr lang="en-US" altLang="en-US" sz="1800" kern="1200" dirty="0">
                          <a:solidFill>
                            <a:schemeClr val="dk1"/>
                          </a:solidFill>
                          <a:latin typeface="+mn-lt"/>
                          <a:ea typeface="+mn-ea"/>
                          <a:cs typeface="+mn-cs"/>
                        </a:rPr>
                        <a:t>Only suitable for coniferous forestry or rough grazing </a:t>
                      </a:r>
                      <a:br>
                        <a:rPr lang="en-US" altLang="en-US" sz="1800" kern="1200" dirty="0">
                          <a:solidFill>
                            <a:schemeClr val="dk1"/>
                          </a:solidFill>
                          <a:latin typeface="+mn-lt"/>
                          <a:ea typeface="+mn-ea"/>
                          <a:cs typeface="+mn-cs"/>
                        </a:rPr>
                      </a:br>
                      <a:r>
                        <a:rPr lang="en-US" altLang="en-US" sz="1800" kern="1200" dirty="0">
                          <a:solidFill>
                            <a:schemeClr val="dk1"/>
                          </a:solidFill>
                          <a:latin typeface="+mn-lt"/>
                          <a:ea typeface="+mn-ea"/>
                          <a:cs typeface="+mn-cs"/>
                        </a:rPr>
                        <a:t>of sheep</a:t>
                      </a:r>
                    </a:p>
                  </a:txBody>
                  <a:tcPr marL="75570" marR="755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extLst>
                  <a:ext uri="{0D108BD9-81ED-4DB2-BD59-A6C34878D82A}">
                    <a16:rowId xmlns:a16="http://schemas.microsoft.com/office/drawing/2014/main" val="4038654978"/>
                  </a:ext>
                </a:extLst>
              </a:tr>
            </a:tbl>
          </a:graphicData>
        </a:graphic>
      </p:graphicFrame>
      <p:sp>
        <p:nvSpPr>
          <p:cNvPr id="7" name="Rectangle 6">
            <a:extLst>
              <a:ext uri="{FF2B5EF4-FFF2-40B4-BE49-F238E27FC236}">
                <a16:creationId xmlns:a16="http://schemas.microsoft.com/office/drawing/2014/main" id="{E2B1575B-CCC5-D848-B362-E205EFCDC369}"/>
              </a:ext>
            </a:extLst>
          </p:cNvPr>
          <p:cNvSpPr/>
          <p:nvPr/>
        </p:nvSpPr>
        <p:spPr>
          <a:xfrm>
            <a:off x="370755" y="146131"/>
            <a:ext cx="7140096" cy="584775"/>
          </a:xfrm>
          <a:prstGeom prst="rect">
            <a:avLst/>
          </a:prstGeom>
        </p:spPr>
        <p:txBody>
          <a:bodyPr wrap="none">
            <a:spAutoFit/>
          </a:bodyPr>
          <a:lstStyle/>
          <a:p>
            <a:r>
              <a:rPr lang="en-US" sz="3200" b="1" dirty="0">
                <a:solidFill>
                  <a:srgbClr val="FF0000"/>
                </a:solidFill>
              </a:rPr>
              <a:t>14.4</a:t>
            </a:r>
            <a:r>
              <a:rPr lang="en-US" sz="3200" b="1" dirty="0">
                <a:solidFill>
                  <a:srgbClr val="1E4783"/>
                </a:solidFill>
              </a:rPr>
              <a:t> Describe contrasting soils in Ireland.</a:t>
            </a:r>
            <a:endParaRPr lang="en-IE" sz="3200" b="1" dirty="0">
              <a:solidFill>
                <a:srgbClr val="1E4783"/>
              </a:solidFill>
            </a:endParaRPr>
          </a:p>
        </p:txBody>
      </p:sp>
      <p:pic>
        <p:nvPicPr>
          <p:cNvPr id="3" name="Picture 2" descr="A picture containing diagram&#10;&#10;Description automatically generated">
            <a:extLst>
              <a:ext uri="{FF2B5EF4-FFF2-40B4-BE49-F238E27FC236}">
                <a16:creationId xmlns:a16="http://schemas.microsoft.com/office/drawing/2014/main" id="{FFD3D524-2CE7-B112-241A-BE81EEEC7AC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90524" y="496602"/>
            <a:ext cx="3911951" cy="5024482"/>
          </a:xfrm>
          <a:prstGeom prst="rect">
            <a:avLst/>
          </a:prstGeom>
        </p:spPr>
      </p:pic>
    </p:spTree>
    <p:extLst>
      <p:ext uri="{BB962C8B-B14F-4D97-AF65-F5344CB8AC3E}">
        <p14:creationId xmlns:p14="http://schemas.microsoft.com/office/powerpoint/2010/main" val="1908264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50338931-60A1-4972-98A5-95775F7C2C37}"/>
              </a:ext>
            </a:extLst>
          </p:cNvPr>
          <p:cNvGraphicFramePr>
            <a:graphicFrameLocks noGrp="1"/>
          </p:cNvGraphicFramePr>
          <p:nvPr>
            <p:extLst>
              <p:ext uri="{D42A27DB-BD31-4B8C-83A1-F6EECF244321}">
                <p14:modId xmlns:p14="http://schemas.microsoft.com/office/powerpoint/2010/main" val="903984659"/>
              </p:ext>
            </p:extLst>
          </p:nvPr>
        </p:nvGraphicFramePr>
        <p:xfrm>
          <a:off x="496523" y="1090894"/>
          <a:ext cx="7044335" cy="3601184"/>
        </p:xfrm>
        <a:graphic>
          <a:graphicData uri="http://schemas.openxmlformats.org/drawingml/2006/table">
            <a:tbl>
              <a:tblPr firstRow="1" bandRow="1">
                <a:tableStyleId>{5C22544A-7EE6-4342-B048-85BDC9FD1C3A}</a:tableStyleId>
              </a:tblPr>
              <a:tblGrid>
                <a:gridCol w="1761429">
                  <a:extLst>
                    <a:ext uri="{9D8B030D-6E8A-4147-A177-3AD203B41FA5}">
                      <a16:colId xmlns:a16="http://schemas.microsoft.com/office/drawing/2014/main" val="222612161"/>
                    </a:ext>
                  </a:extLst>
                </a:gridCol>
                <a:gridCol w="347676">
                  <a:extLst>
                    <a:ext uri="{9D8B030D-6E8A-4147-A177-3AD203B41FA5}">
                      <a16:colId xmlns:a16="http://schemas.microsoft.com/office/drawing/2014/main" val="2550156985"/>
                    </a:ext>
                  </a:extLst>
                </a:gridCol>
                <a:gridCol w="4935230">
                  <a:extLst>
                    <a:ext uri="{9D8B030D-6E8A-4147-A177-3AD203B41FA5}">
                      <a16:colId xmlns:a16="http://schemas.microsoft.com/office/drawing/2014/main" val="784478434"/>
                    </a:ext>
                  </a:extLst>
                </a:gridCol>
              </a:tblGrid>
              <a:tr h="416289">
                <a:tc>
                  <a:txBody>
                    <a:bodyPr/>
                    <a:lstStyle/>
                    <a:p>
                      <a:pPr marL="0" indent="0" algn="ctr">
                        <a:buNone/>
                      </a:pPr>
                      <a:r>
                        <a:rPr lang="en-US" sz="1600" b="1" dirty="0"/>
                        <a:t>Soil type</a:t>
                      </a:r>
                    </a:p>
                  </a:txBody>
                  <a:tcPr marL="75570" marR="7557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8621"/>
                    </a:solidFill>
                  </a:tcPr>
                </a:tc>
                <a:tc>
                  <a:txBody>
                    <a:bodyPr/>
                    <a:lstStyle/>
                    <a:p>
                      <a:pPr marL="357188" indent="-357188" algn="ctr"/>
                      <a:endParaRPr lang="en-US" sz="1600" b="1" dirty="0"/>
                    </a:p>
                  </a:txBody>
                  <a:tcPr marL="75570" marR="7557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57188" indent="-357188" algn="ctr"/>
                      <a:r>
                        <a:rPr lang="en-US" sz="1600" b="1" dirty="0" err="1"/>
                        <a:t>Gleys</a:t>
                      </a:r>
                      <a:endParaRPr lang="en-US" sz="1600" b="1" dirty="0"/>
                    </a:p>
                  </a:txBody>
                  <a:tcPr marL="75570" marR="7557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8621"/>
                    </a:solidFill>
                  </a:tcPr>
                </a:tc>
                <a:extLst>
                  <a:ext uri="{0D108BD9-81ED-4DB2-BD59-A6C34878D82A}">
                    <a16:rowId xmlns:a16="http://schemas.microsoft.com/office/drawing/2014/main" val="1451609641"/>
                  </a:ext>
                </a:extLst>
              </a:tr>
              <a:tr h="4926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kern="1200" dirty="0" err="1">
                          <a:solidFill>
                            <a:schemeClr val="lt1"/>
                          </a:solidFill>
                          <a:latin typeface="+mn-lt"/>
                          <a:ea typeface="+mn-ea"/>
                          <a:cs typeface="+mn-cs"/>
                        </a:rPr>
                        <a:t>Colour</a:t>
                      </a:r>
                      <a:endParaRPr lang="en-US" sz="1600" b="1" kern="1200" dirty="0">
                        <a:solidFill>
                          <a:schemeClr val="lt1"/>
                        </a:solidFill>
                        <a:latin typeface="+mn-lt"/>
                        <a:ea typeface="+mn-ea"/>
                        <a:cs typeface="+mn-cs"/>
                      </a:endParaRPr>
                    </a:p>
                  </a:txBody>
                  <a:tcPr marL="75570" marR="7557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8621"/>
                    </a:solidFill>
                  </a:tcPr>
                </a:tc>
                <a:tc>
                  <a:txBody>
                    <a:bodyPr/>
                    <a:lstStyle/>
                    <a:p>
                      <a:pPr marL="0" indent="0">
                        <a:buFont typeface="+mj-lt"/>
                        <a:buNone/>
                      </a:pPr>
                      <a:endParaRPr lang="en-US" sz="1200" dirty="0"/>
                    </a:p>
                  </a:txBody>
                  <a:tcPr marL="75570" marR="755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a:buClr>
                          <a:srgbClr val="FF0000"/>
                        </a:buClr>
                        <a:buFont typeface="Arial" panose="020B0604020202020204" pitchFamily="34" charset="0"/>
                        <a:buChar char="•"/>
                      </a:pPr>
                      <a:r>
                        <a:rPr lang="en-US" sz="1800" dirty="0"/>
                        <a:t>Blue-grey</a:t>
                      </a:r>
                    </a:p>
                  </a:txBody>
                  <a:tcPr marL="75570" marR="755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extLst>
                  <a:ext uri="{0D108BD9-81ED-4DB2-BD59-A6C34878D82A}">
                    <a16:rowId xmlns:a16="http://schemas.microsoft.com/office/drawing/2014/main" val="1848471276"/>
                  </a:ext>
                </a:extLst>
              </a:tr>
              <a:tr h="8784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lt1"/>
                          </a:solidFill>
                          <a:latin typeface="+mn-lt"/>
                          <a:ea typeface="+mn-ea"/>
                          <a:cs typeface="+mn-cs"/>
                        </a:rPr>
                        <a:t>Formed in</a:t>
                      </a:r>
                    </a:p>
                  </a:txBody>
                  <a:tcPr marL="75570" marR="7557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8621"/>
                    </a:solidFill>
                  </a:tcPr>
                </a:tc>
                <a:tc>
                  <a:txBody>
                    <a:bodyPr/>
                    <a:lstStyle/>
                    <a:p>
                      <a:pPr marL="342900" marR="0" lvl="0" indent="-342900" algn="l" defTabSz="914400" rtl="0" eaLnBrk="1" fontAlgn="base" latinLnBrk="0" hangingPunct="1">
                        <a:lnSpc>
                          <a:spcPct val="101000"/>
                        </a:lnSpc>
                        <a:spcBef>
                          <a:spcPct val="0"/>
                        </a:spcBef>
                        <a:spcAft>
                          <a:spcPct val="0"/>
                        </a:spcAft>
                        <a:buClrTx/>
                        <a:buSzTx/>
                        <a:buFont typeface="Arial" panose="020B0604020202020204" pitchFamily="34" charset="0"/>
                        <a:buChar char="•"/>
                        <a:tabLst/>
                      </a:pPr>
                      <a:endParaRPr lang="en-US" altLang="en-US" sz="1200" kern="1200" dirty="0">
                        <a:solidFill>
                          <a:schemeClr val="dk1"/>
                        </a:solidFill>
                        <a:latin typeface="+mn-lt"/>
                        <a:ea typeface="+mn-ea"/>
                        <a:cs typeface="+mn-cs"/>
                      </a:endParaRPr>
                    </a:p>
                  </a:txBody>
                  <a:tcPr marL="75570" marR="755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marR="0" lvl="0" indent="-171450" algn="l" defTabSz="914400" rtl="0" eaLnBrk="1" fontAlgn="base" latinLnBrk="0" hangingPunct="1">
                        <a:lnSpc>
                          <a:spcPct val="101000"/>
                        </a:lnSpc>
                        <a:spcBef>
                          <a:spcPts val="388"/>
                        </a:spcBef>
                        <a:spcAft>
                          <a:spcPct val="0"/>
                        </a:spcAft>
                        <a:buClr>
                          <a:srgbClr val="FF0000"/>
                        </a:buClr>
                        <a:buSzTx/>
                        <a:buFont typeface="Arial" panose="020B0604020202020204" pitchFamily="34" charset="0"/>
                        <a:buChar char="•"/>
                        <a:tabLst/>
                      </a:pPr>
                      <a:r>
                        <a:rPr lang="gd-GB" altLang="en-US" sz="1800" kern="1200" dirty="0">
                          <a:solidFill>
                            <a:schemeClr val="dk1"/>
                          </a:solidFill>
                          <a:latin typeface="+mn-lt"/>
                          <a:ea typeface="+mn-ea"/>
                          <a:cs typeface="+mn-cs"/>
                        </a:rPr>
                        <a:t>Cold regions with high rainfall</a:t>
                      </a:r>
                    </a:p>
                    <a:p>
                      <a:pPr marL="171450" marR="0" lvl="0" indent="-171450" algn="l" defTabSz="914400" rtl="0" eaLnBrk="1" fontAlgn="base" latinLnBrk="0" hangingPunct="1">
                        <a:lnSpc>
                          <a:spcPct val="101000"/>
                        </a:lnSpc>
                        <a:spcBef>
                          <a:spcPts val="388"/>
                        </a:spcBef>
                        <a:spcAft>
                          <a:spcPct val="0"/>
                        </a:spcAft>
                        <a:buClr>
                          <a:srgbClr val="FF0000"/>
                        </a:buClr>
                        <a:buSzTx/>
                        <a:buFont typeface="Arial" panose="020B0604020202020204" pitchFamily="34" charset="0"/>
                        <a:buChar char="•"/>
                        <a:tabLst/>
                      </a:pPr>
                      <a:r>
                        <a:rPr lang="gd-GB" altLang="en-US" sz="1800" kern="1200" dirty="0">
                          <a:solidFill>
                            <a:schemeClr val="dk1"/>
                          </a:solidFill>
                          <a:latin typeface="+mn-lt"/>
                          <a:ea typeface="+mn-ea"/>
                          <a:cs typeface="+mn-cs"/>
                        </a:rPr>
                        <a:t>Impermeable bedrock or high percentage of clay </a:t>
                      </a:r>
                      <a:endParaRPr lang="en-GB" altLang="en-US" sz="1800" kern="1200" dirty="0">
                        <a:solidFill>
                          <a:schemeClr val="dk1"/>
                        </a:solidFill>
                        <a:latin typeface="+mn-lt"/>
                        <a:ea typeface="+mn-ea"/>
                        <a:cs typeface="+mn-cs"/>
                      </a:endParaRPr>
                    </a:p>
                    <a:p>
                      <a:pPr marL="171450" marR="0" lvl="0" indent="-171450" algn="l" defTabSz="914400" rtl="0" eaLnBrk="1" fontAlgn="base" latinLnBrk="0" hangingPunct="1">
                        <a:lnSpc>
                          <a:spcPct val="101000"/>
                        </a:lnSpc>
                        <a:spcBef>
                          <a:spcPct val="0"/>
                        </a:spcBef>
                        <a:spcAft>
                          <a:spcPct val="0"/>
                        </a:spcAft>
                        <a:buClr>
                          <a:srgbClr val="FF0000"/>
                        </a:buClr>
                        <a:buSzTx/>
                        <a:buFont typeface="Arial" panose="020B0604020202020204" pitchFamily="34" charset="0"/>
                        <a:buChar char="•"/>
                        <a:tabLst/>
                      </a:pPr>
                      <a:r>
                        <a:rPr lang="gd-GB" altLang="en-US" sz="1800" kern="1200" dirty="0">
                          <a:solidFill>
                            <a:schemeClr val="dk1"/>
                          </a:solidFill>
                          <a:latin typeface="+mn-lt"/>
                          <a:ea typeface="+mn-ea"/>
                          <a:cs typeface="+mn-cs"/>
                        </a:rPr>
                        <a:t>Ulster, north midlands, Clare, Limerick</a:t>
                      </a:r>
                      <a:endParaRPr lang="en-US" altLang="en-US" sz="1800" kern="1200" dirty="0">
                        <a:solidFill>
                          <a:schemeClr val="dk1"/>
                        </a:solidFill>
                        <a:latin typeface="+mn-lt"/>
                        <a:ea typeface="+mn-ea"/>
                        <a:cs typeface="+mn-cs"/>
                      </a:endParaRPr>
                    </a:p>
                  </a:txBody>
                  <a:tcPr marL="75570" marR="755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extLst>
                  <a:ext uri="{0D108BD9-81ED-4DB2-BD59-A6C34878D82A}">
                    <a16:rowId xmlns:a16="http://schemas.microsoft.com/office/drawing/2014/main" val="293219921"/>
                  </a:ext>
                </a:extLst>
              </a:tr>
              <a:tr h="10402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lt1"/>
                          </a:solidFill>
                          <a:latin typeface="+mn-lt"/>
                          <a:ea typeface="+mn-ea"/>
                          <a:cs typeface="+mn-cs"/>
                        </a:rPr>
                        <a:t>Soil processes</a:t>
                      </a:r>
                    </a:p>
                  </a:txBody>
                  <a:tcPr marL="75570" marR="7557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8621"/>
                    </a:solidFill>
                  </a:tcPr>
                </a:tc>
                <a:tc>
                  <a:txBody>
                    <a:bodyPr/>
                    <a:lstStyle/>
                    <a:p>
                      <a:pPr marL="342900" marR="0" lvl="0" indent="-342900" algn="l" defTabSz="914400" rtl="0" eaLnBrk="1" fontAlgn="base" latinLnBrk="0" hangingPunct="1">
                        <a:lnSpc>
                          <a:spcPct val="101000"/>
                        </a:lnSpc>
                        <a:spcBef>
                          <a:spcPct val="0"/>
                        </a:spcBef>
                        <a:spcAft>
                          <a:spcPct val="0"/>
                        </a:spcAft>
                        <a:buClrTx/>
                        <a:buSzTx/>
                        <a:buFont typeface="Arial" panose="020B0604020202020204" pitchFamily="34" charset="0"/>
                        <a:buChar char="•"/>
                        <a:tabLst/>
                      </a:pPr>
                      <a:endParaRPr lang="en-US" altLang="en-US" sz="1200" kern="1200" dirty="0">
                        <a:solidFill>
                          <a:schemeClr val="dk1"/>
                        </a:solidFill>
                        <a:latin typeface="+mn-lt"/>
                        <a:ea typeface="+mn-ea"/>
                        <a:cs typeface="+mn-cs"/>
                      </a:endParaRPr>
                    </a:p>
                  </a:txBody>
                  <a:tcPr marL="75570" marR="755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marR="0" lvl="0" indent="-171450" algn="l" defTabSz="914400" rtl="0" eaLnBrk="1" fontAlgn="base" latinLnBrk="0" hangingPunct="1">
                        <a:lnSpc>
                          <a:spcPct val="101000"/>
                        </a:lnSpc>
                        <a:spcBef>
                          <a:spcPts val="400"/>
                        </a:spcBef>
                        <a:spcAft>
                          <a:spcPct val="0"/>
                        </a:spcAft>
                        <a:buClr>
                          <a:srgbClr val="FF0000"/>
                        </a:buClr>
                        <a:buSzTx/>
                        <a:buFont typeface="Arial" panose="020B0604020202020204" pitchFamily="34" charset="0"/>
                        <a:buChar char="•"/>
                        <a:tabLst/>
                      </a:pPr>
                      <a:r>
                        <a:rPr lang="gd-GB" altLang="en-US" sz="1800" kern="1200" dirty="0">
                          <a:solidFill>
                            <a:schemeClr val="dk1"/>
                          </a:solidFill>
                          <a:latin typeface="+mn-lt"/>
                          <a:ea typeface="+mn-ea"/>
                          <a:cs typeface="+mn-cs"/>
                        </a:rPr>
                        <a:t>Poorly drained</a:t>
                      </a:r>
                    </a:p>
                    <a:p>
                      <a:pPr marL="171450" marR="0" lvl="0" indent="-171450" algn="l" defTabSz="914400" rtl="0" eaLnBrk="1" fontAlgn="base" latinLnBrk="0" hangingPunct="1">
                        <a:lnSpc>
                          <a:spcPct val="101000"/>
                        </a:lnSpc>
                        <a:spcBef>
                          <a:spcPts val="400"/>
                        </a:spcBef>
                        <a:spcAft>
                          <a:spcPct val="0"/>
                        </a:spcAft>
                        <a:buClr>
                          <a:srgbClr val="FF0000"/>
                        </a:buClr>
                        <a:buSzTx/>
                        <a:buFont typeface="Arial" panose="020B0604020202020204" pitchFamily="34" charset="0"/>
                        <a:buChar char="•"/>
                        <a:tabLst/>
                      </a:pPr>
                      <a:r>
                        <a:rPr lang="en-GB" altLang="en-US" sz="1800" kern="1200" dirty="0">
                          <a:solidFill>
                            <a:schemeClr val="dk1"/>
                          </a:solidFill>
                          <a:latin typeface="+mn-lt"/>
                          <a:ea typeface="+mn-ea"/>
                          <a:cs typeface="+mn-cs"/>
                        </a:rPr>
                        <a:t>W</a:t>
                      </a:r>
                      <a:r>
                        <a:rPr lang="gd-GB" altLang="en-US" sz="1800" kern="1200" dirty="0">
                          <a:solidFill>
                            <a:schemeClr val="dk1"/>
                          </a:solidFill>
                          <a:latin typeface="+mn-lt"/>
                          <a:ea typeface="+mn-ea"/>
                          <a:cs typeface="+mn-cs"/>
                        </a:rPr>
                        <a:t>aterlogging occurs</a:t>
                      </a:r>
                    </a:p>
                    <a:p>
                      <a:pPr marL="171450" marR="0" lvl="0" indent="-171450" algn="l" defTabSz="914400" rtl="0" eaLnBrk="1" fontAlgn="base" latinLnBrk="0" hangingPunct="1">
                        <a:lnSpc>
                          <a:spcPct val="101000"/>
                        </a:lnSpc>
                        <a:spcBef>
                          <a:spcPts val="400"/>
                        </a:spcBef>
                        <a:spcAft>
                          <a:spcPct val="0"/>
                        </a:spcAft>
                        <a:buClr>
                          <a:srgbClr val="FF0000"/>
                        </a:buClr>
                        <a:buSzTx/>
                        <a:buFont typeface="Arial" panose="020B0604020202020204" pitchFamily="34" charset="0"/>
                        <a:buChar char="•"/>
                        <a:tabLst/>
                      </a:pPr>
                      <a:r>
                        <a:rPr lang="gd-GB" altLang="en-US" sz="1800" kern="1200" dirty="0">
                          <a:solidFill>
                            <a:schemeClr val="dk1"/>
                          </a:solidFill>
                          <a:latin typeface="+mn-lt"/>
                          <a:ea typeface="+mn-ea"/>
                          <a:cs typeface="+mn-cs"/>
                        </a:rPr>
                        <a:t>Poor humus</a:t>
                      </a:r>
                      <a:endParaRPr lang="en-US" altLang="en-US" sz="1800" kern="1200" dirty="0">
                        <a:solidFill>
                          <a:schemeClr val="dk1"/>
                        </a:solidFill>
                        <a:latin typeface="+mn-lt"/>
                        <a:ea typeface="+mn-ea"/>
                        <a:cs typeface="+mn-cs"/>
                      </a:endParaRPr>
                    </a:p>
                  </a:txBody>
                  <a:tcPr marL="75570" marR="755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extLst>
                  <a:ext uri="{0D108BD9-81ED-4DB2-BD59-A6C34878D82A}">
                    <a16:rowId xmlns:a16="http://schemas.microsoft.com/office/drawing/2014/main" val="1808919383"/>
                  </a:ext>
                </a:extLst>
              </a:tr>
              <a:tr h="6371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lt1"/>
                          </a:solidFill>
                          <a:latin typeface="+mn-lt"/>
                          <a:ea typeface="+mn-ea"/>
                          <a:cs typeface="+mn-cs"/>
                        </a:rPr>
                        <a:t>Uses</a:t>
                      </a:r>
                    </a:p>
                  </a:txBody>
                  <a:tcPr marL="75570" marR="7557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8621"/>
                    </a:solidFill>
                  </a:tcPr>
                </a:tc>
                <a:tc>
                  <a:txBody>
                    <a:bodyPr/>
                    <a:lstStyle/>
                    <a:p>
                      <a:pPr marL="50800" marR="0" lvl="0" indent="0" algn="l" defTabSz="520700" rtl="0" eaLnBrk="1" fontAlgn="base" latinLnBrk="0" hangingPunct="1">
                        <a:lnSpc>
                          <a:spcPct val="101000"/>
                        </a:lnSpc>
                        <a:spcBef>
                          <a:spcPts val="388"/>
                        </a:spcBef>
                        <a:spcAft>
                          <a:spcPct val="0"/>
                        </a:spcAft>
                        <a:buClrTx/>
                        <a:buSzTx/>
                        <a:buFontTx/>
                        <a:buNone/>
                        <a:tabLst/>
                      </a:pPr>
                      <a:endParaRPr lang="en-US" altLang="en-US" sz="1200" kern="1200" dirty="0">
                        <a:solidFill>
                          <a:schemeClr val="dk1"/>
                        </a:solidFill>
                        <a:latin typeface="+mn-lt"/>
                        <a:ea typeface="+mn-ea"/>
                        <a:cs typeface="+mn-cs"/>
                      </a:endParaRPr>
                    </a:p>
                  </a:txBody>
                  <a:tcPr marL="75570" marR="755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22250" marR="0" lvl="0" indent="-171450" algn="l" defTabSz="520700" rtl="0" eaLnBrk="1" fontAlgn="base" latinLnBrk="0" hangingPunct="1">
                        <a:lnSpc>
                          <a:spcPct val="101000"/>
                        </a:lnSpc>
                        <a:spcBef>
                          <a:spcPts val="388"/>
                        </a:spcBef>
                        <a:spcAft>
                          <a:spcPct val="0"/>
                        </a:spcAft>
                        <a:buClr>
                          <a:srgbClr val="FF0000"/>
                        </a:buClr>
                        <a:buSzTx/>
                        <a:buFont typeface="Arial" panose="020B0604020202020204" pitchFamily="34" charset="0"/>
                        <a:buChar char="•"/>
                        <a:tabLst/>
                      </a:pPr>
                      <a:r>
                        <a:rPr lang="en-US" altLang="en-US" sz="1800" b="1" kern="1200" dirty="0">
                          <a:solidFill>
                            <a:schemeClr val="dk1"/>
                          </a:solidFill>
                          <a:latin typeface="+mn-lt"/>
                          <a:ea typeface="+mn-ea"/>
                          <a:cs typeface="+mn-cs"/>
                        </a:rPr>
                        <a:t>Infertile</a:t>
                      </a:r>
                      <a:r>
                        <a:rPr lang="en-US" altLang="en-US" sz="1800" kern="1200" dirty="0">
                          <a:solidFill>
                            <a:schemeClr val="dk1"/>
                          </a:solidFill>
                          <a:latin typeface="+mn-lt"/>
                          <a:ea typeface="+mn-ea"/>
                          <a:cs typeface="+mn-cs"/>
                        </a:rPr>
                        <a:t> soil</a:t>
                      </a:r>
                    </a:p>
                    <a:p>
                      <a:pPr marL="222250" marR="0" lvl="0" indent="-171450" algn="l" defTabSz="520700" rtl="0" eaLnBrk="1" fontAlgn="base" latinLnBrk="0" hangingPunct="1">
                        <a:lnSpc>
                          <a:spcPct val="101000"/>
                        </a:lnSpc>
                        <a:spcBef>
                          <a:spcPts val="388"/>
                        </a:spcBef>
                        <a:spcAft>
                          <a:spcPct val="0"/>
                        </a:spcAft>
                        <a:buClr>
                          <a:srgbClr val="FF0000"/>
                        </a:buClr>
                        <a:buSzTx/>
                        <a:buFont typeface="Arial" panose="020B0604020202020204" pitchFamily="34" charset="0"/>
                        <a:buChar char="•"/>
                        <a:tabLst/>
                      </a:pPr>
                      <a:r>
                        <a:rPr lang="en-US" altLang="en-US" sz="1800" kern="1200" dirty="0">
                          <a:solidFill>
                            <a:schemeClr val="dk1"/>
                          </a:solidFill>
                          <a:latin typeface="+mn-lt"/>
                          <a:ea typeface="+mn-ea"/>
                          <a:cs typeface="+mn-cs"/>
                        </a:rPr>
                        <a:t>Only suitable for grazing of sheep</a:t>
                      </a:r>
                    </a:p>
                  </a:txBody>
                  <a:tcPr marL="75570" marR="755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extLst>
                  <a:ext uri="{0D108BD9-81ED-4DB2-BD59-A6C34878D82A}">
                    <a16:rowId xmlns:a16="http://schemas.microsoft.com/office/drawing/2014/main" val="4038654978"/>
                  </a:ext>
                </a:extLst>
              </a:tr>
            </a:tbl>
          </a:graphicData>
        </a:graphic>
      </p:graphicFrame>
      <p:sp>
        <p:nvSpPr>
          <p:cNvPr id="7" name="Rectangle 6">
            <a:extLst>
              <a:ext uri="{FF2B5EF4-FFF2-40B4-BE49-F238E27FC236}">
                <a16:creationId xmlns:a16="http://schemas.microsoft.com/office/drawing/2014/main" id="{3CD20A1B-94C3-414E-805E-33F9052FC266}"/>
              </a:ext>
            </a:extLst>
          </p:cNvPr>
          <p:cNvSpPr/>
          <p:nvPr/>
        </p:nvSpPr>
        <p:spPr>
          <a:xfrm>
            <a:off x="370755" y="189162"/>
            <a:ext cx="7140096" cy="584775"/>
          </a:xfrm>
          <a:prstGeom prst="rect">
            <a:avLst/>
          </a:prstGeom>
        </p:spPr>
        <p:txBody>
          <a:bodyPr wrap="none">
            <a:spAutoFit/>
          </a:bodyPr>
          <a:lstStyle/>
          <a:p>
            <a:r>
              <a:rPr lang="en-US" sz="3200" b="1" dirty="0">
                <a:solidFill>
                  <a:srgbClr val="FF0000"/>
                </a:solidFill>
              </a:rPr>
              <a:t>14.4</a:t>
            </a:r>
            <a:r>
              <a:rPr lang="en-US" sz="3200" b="1" dirty="0">
                <a:solidFill>
                  <a:srgbClr val="1E4783"/>
                </a:solidFill>
              </a:rPr>
              <a:t> Describe contrasting soils in Ireland.</a:t>
            </a:r>
            <a:endParaRPr lang="en-IE" sz="3200" b="1" dirty="0">
              <a:solidFill>
                <a:srgbClr val="1E4783"/>
              </a:solidFill>
            </a:endParaRPr>
          </a:p>
        </p:txBody>
      </p:sp>
      <p:pic>
        <p:nvPicPr>
          <p:cNvPr id="3" name="Picture 2" descr="Diagram&#10;&#10;Description automatically generated with low confidence">
            <a:extLst>
              <a:ext uri="{FF2B5EF4-FFF2-40B4-BE49-F238E27FC236}">
                <a16:creationId xmlns:a16="http://schemas.microsoft.com/office/drawing/2014/main" id="{A7237E20-3F5C-C6E1-22B5-644D6CA790A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71239" y="546600"/>
            <a:ext cx="3950006" cy="4704914"/>
          </a:xfrm>
          <a:prstGeom prst="rect">
            <a:avLst/>
          </a:prstGeom>
        </p:spPr>
      </p:pic>
    </p:spTree>
    <p:extLst>
      <p:ext uri="{BB962C8B-B14F-4D97-AF65-F5344CB8AC3E}">
        <p14:creationId xmlns:p14="http://schemas.microsoft.com/office/powerpoint/2010/main" val="1996376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91EF8BE-6648-4D45-BB7A-964988F37AD8}"/>
              </a:ext>
            </a:extLst>
          </p:cNvPr>
          <p:cNvSpPr/>
          <p:nvPr/>
        </p:nvSpPr>
        <p:spPr>
          <a:xfrm>
            <a:off x="786490" y="404315"/>
            <a:ext cx="7140096" cy="584775"/>
          </a:xfrm>
          <a:prstGeom prst="rect">
            <a:avLst/>
          </a:prstGeom>
        </p:spPr>
        <p:txBody>
          <a:bodyPr wrap="none">
            <a:spAutoFit/>
          </a:bodyPr>
          <a:lstStyle/>
          <a:p>
            <a:r>
              <a:rPr lang="en-US" sz="3200" b="1" dirty="0">
                <a:solidFill>
                  <a:srgbClr val="FF0000"/>
                </a:solidFill>
              </a:rPr>
              <a:t>14.4</a:t>
            </a:r>
            <a:r>
              <a:rPr lang="en-US" sz="3200" b="1" dirty="0">
                <a:solidFill>
                  <a:srgbClr val="1E4783"/>
                </a:solidFill>
              </a:rPr>
              <a:t> Describe contrasting soils in Ireland.</a:t>
            </a:r>
            <a:endParaRPr lang="en-IE" sz="3200" b="1" dirty="0">
              <a:solidFill>
                <a:srgbClr val="1E4783"/>
              </a:solidFill>
            </a:endParaRPr>
          </a:p>
        </p:txBody>
      </p:sp>
      <p:pic>
        <p:nvPicPr>
          <p:cNvPr id="14" name="Picture 13" descr="Diagram&#10;&#10;Description automatically generated with medium confidence">
            <a:extLst>
              <a:ext uri="{FF2B5EF4-FFF2-40B4-BE49-F238E27FC236}">
                <a16:creationId xmlns:a16="http://schemas.microsoft.com/office/drawing/2014/main" id="{F0D6A59D-871C-FBD8-4D68-6BFDA361F9D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6942" y="1536141"/>
            <a:ext cx="2223465" cy="3351749"/>
          </a:xfrm>
          <a:prstGeom prst="rect">
            <a:avLst/>
          </a:prstGeom>
        </p:spPr>
      </p:pic>
      <p:pic>
        <p:nvPicPr>
          <p:cNvPr id="16" name="Picture 15" descr="Diagram&#10;&#10;Description automatically generated">
            <a:extLst>
              <a:ext uri="{FF2B5EF4-FFF2-40B4-BE49-F238E27FC236}">
                <a16:creationId xmlns:a16="http://schemas.microsoft.com/office/drawing/2014/main" id="{195B3472-8E30-D1CB-C7B4-73A3E0129FC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2064" y="1601987"/>
            <a:ext cx="2671175" cy="3285903"/>
          </a:xfrm>
          <a:prstGeom prst="rect">
            <a:avLst/>
          </a:prstGeom>
        </p:spPr>
      </p:pic>
      <p:pic>
        <p:nvPicPr>
          <p:cNvPr id="18" name="Picture 17" descr="A picture containing diagram&#10;&#10;Description automatically generated">
            <a:extLst>
              <a:ext uri="{FF2B5EF4-FFF2-40B4-BE49-F238E27FC236}">
                <a16:creationId xmlns:a16="http://schemas.microsoft.com/office/drawing/2014/main" id="{9A5A4CF2-4556-F10D-0DCC-702B1667B97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24686" y="1960069"/>
            <a:ext cx="2271720" cy="2917781"/>
          </a:xfrm>
          <a:prstGeom prst="rect">
            <a:avLst/>
          </a:prstGeom>
        </p:spPr>
      </p:pic>
      <p:pic>
        <p:nvPicPr>
          <p:cNvPr id="21" name="Picture 20" descr="Diagram&#10;&#10;Description automatically generated with low confidence">
            <a:extLst>
              <a:ext uri="{FF2B5EF4-FFF2-40B4-BE49-F238E27FC236}">
                <a16:creationId xmlns:a16="http://schemas.microsoft.com/office/drawing/2014/main" id="{FE442D84-3B53-2428-8677-E7555ED237D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951217" y="1984373"/>
            <a:ext cx="2429987" cy="2894396"/>
          </a:xfrm>
          <a:prstGeom prst="rect">
            <a:avLst/>
          </a:prstGeom>
        </p:spPr>
      </p:pic>
      <p:sp>
        <p:nvSpPr>
          <p:cNvPr id="23" name="TextBox 22">
            <a:extLst>
              <a:ext uri="{FF2B5EF4-FFF2-40B4-BE49-F238E27FC236}">
                <a16:creationId xmlns:a16="http://schemas.microsoft.com/office/drawing/2014/main" id="{6E8C3B03-BBB0-44E1-7BEB-55DE925DC1F2}"/>
              </a:ext>
            </a:extLst>
          </p:cNvPr>
          <p:cNvSpPr txBox="1"/>
          <p:nvPr/>
        </p:nvSpPr>
        <p:spPr>
          <a:xfrm>
            <a:off x="1538714" y="4863653"/>
            <a:ext cx="1242323" cy="369332"/>
          </a:xfrm>
          <a:prstGeom prst="rect">
            <a:avLst/>
          </a:prstGeom>
          <a:noFill/>
        </p:spPr>
        <p:txBody>
          <a:bodyPr wrap="square">
            <a:spAutoFit/>
          </a:bodyPr>
          <a:lstStyle/>
          <a:p>
            <a:pPr algn="ctr"/>
            <a:r>
              <a:rPr lang="en-US" sz="1800" b="1" dirty="0">
                <a:solidFill>
                  <a:srgbClr val="1E4783"/>
                </a:solidFill>
                <a:latin typeface="+mn-lt"/>
              </a:rPr>
              <a:t>Podzol</a:t>
            </a:r>
            <a:endParaRPr lang="en-IE" dirty="0"/>
          </a:p>
        </p:txBody>
      </p:sp>
      <p:sp>
        <p:nvSpPr>
          <p:cNvPr id="24" name="TextBox 23">
            <a:extLst>
              <a:ext uri="{FF2B5EF4-FFF2-40B4-BE49-F238E27FC236}">
                <a16:creationId xmlns:a16="http://schemas.microsoft.com/office/drawing/2014/main" id="{AC1BBE05-F3EF-F614-BE31-E5835D092423}"/>
              </a:ext>
            </a:extLst>
          </p:cNvPr>
          <p:cNvSpPr txBox="1"/>
          <p:nvPr/>
        </p:nvSpPr>
        <p:spPr>
          <a:xfrm>
            <a:off x="4080115" y="4865238"/>
            <a:ext cx="1285685" cy="367747"/>
          </a:xfrm>
          <a:prstGeom prst="rect">
            <a:avLst/>
          </a:prstGeom>
          <a:noFill/>
        </p:spPr>
        <p:txBody>
          <a:bodyPr wrap="square">
            <a:spAutoFit/>
          </a:bodyPr>
          <a:lstStyle/>
          <a:p>
            <a:pPr algn="ctr"/>
            <a:r>
              <a:rPr lang="en-US" sz="1800" b="1" dirty="0">
                <a:solidFill>
                  <a:srgbClr val="1E4783"/>
                </a:solidFill>
                <a:latin typeface="+mn-lt"/>
              </a:rPr>
              <a:t>Brown soil</a:t>
            </a:r>
            <a:endParaRPr lang="en-IE" dirty="0"/>
          </a:p>
        </p:txBody>
      </p:sp>
      <p:sp>
        <p:nvSpPr>
          <p:cNvPr id="25" name="TextBox 24">
            <a:extLst>
              <a:ext uri="{FF2B5EF4-FFF2-40B4-BE49-F238E27FC236}">
                <a16:creationId xmlns:a16="http://schemas.microsoft.com/office/drawing/2014/main" id="{1FAFDCA8-9A30-CA34-D797-393B15A3B604}"/>
              </a:ext>
            </a:extLst>
          </p:cNvPr>
          <p:cNvSpPr txBox="1"/>
          <p:nvPr/>
        </p:nvSpPr>
        <p:spPr>
          <a:xfrm>
            <a:off x="6958615" y="4865817"/>
            <a:ext cx="1362141" cy="369332"/>
          </a:xfrm>
          <a:prstGeom prst="rect">
            <a:avLst/>
          </a:prstGeom>
          <a:noFill/>
        </p:spPr>
        <p:txBody>
          <a:bodyPr wrap="square">
            <a:spAutoFit/>
          </a:bodyPr>
          <a:lstStyle/>
          <a:p>
            <a:pPr algn="ctr"/>
            <a:r>
              <a:rPr lang="en-US" sz="1800" b="1" dirty="0">
                <a:solidFill>
                  <a:srgbClr val="1E4783"/>
                </a:solidFill>
                <a:latin typeface="+mn-lt"/>
              </a:rPr>
              <a:t>Peat soil</a:t>
            </a:r>
            <a:endParaRPr lang="en-IE" dirty="0"/>
          </a:p>
        </p:txBody>
      </p:sp>
      <p:sp>
        <p:nvSpPr>
          <p:cNvPr id="26" name="TextBox 25">
            <a:extLst>
              <a:ext uri="{FF2B5EF4-FFF2-40B4-BE49-F238E27FC236}">
                <a16:creationId xmlns:a16="http://schemas.microsoft.com/office/drawing/2014/main" id="{0E588955-2BFC-2D73-F30A-5AC10A003998}"/>
              </a:ext>
            </a:extLst>
          </p:cNvPr>
          <p:cNvSpPr txBox="1"/>
          <p:nvPr/>
        </p:nvSpPr>
        <p:spPr>
          <a:xfrm>
            <a:off x="9809018" y="4871834"/>
            <a:ext cx="1362141" cy="369332"/>
          </a:xfrm>
          <a:prstGeom prst="rect">
            <a:avLst/>
          </a:prstGeom>
          <a:noFill/>
        </p:spPr>
        <p:txBody>
          <a:bodyPr wrap="square">
            <a:spAutoFit/>
          </a:bodyPr>
          <a:lstStyle/>
          <a:p>
            <a:pPr algn="ctr"/>
            <a:r>
              <a:rPr lang="en-US" b="1" dirty="0" err="1">
                <a:solidFill>
                  <a:srgbClr val="1E4783"/>
                </a:solidFill>
              </a:rPr>
              <a:t>Gleys</a:t>
            </a:r>
            <a:endParaRPr lang="en-IE" dirty="0"/>
          </a:p>
        </p:txBody>
      </p:sp>
    </p:spTree>
    <p:extLst>
      <p:ext uri="{BB962C8B-B14F-4D97-AF65-F5344CB8AC3E}">
        <p14:creationId xmlns:p14="http://schemas.microsoft.com/office/powerpoint/2010/main" val="3261175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a:extLst>
              <a:ext uri="{FF2B5EF4-FFF2-40B4-BE49-F238E27FC236}">
                <a16:creationId xmlns:a16="http://schemas.microsoft.com/office/drawing/2014/main" id="{5F3A3C56-337E-C149-B200-1DE8C8B62E3C}"/>
              </a:ext>
            </a:extLst>
          </p:cNvPr>
          <p:cNvSpPr txBox="1">
            <a:spLocks/>
          </p:cNvSpPr>
          <p:nvPr/>
        </p:nvSpPr>
        <p:spPr>
          <a:xfrm>
            <a:off x="463296" y="365125"/>
            <a:ext cx="10515600"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pPr lvl="0">
              <a:defRPr/>
            </a:pPr>
            <a:endParaRPr kumimoji="0" lang="en-US" sz="4000" b="1" i="0" u="none" strike="noStrike" kern="1200" cap="none" spc="0" normalizeH="0" baseline="0" noProof="0" dirty="0">
              <a:ln>
                <a:noFill/>
              </a:ln>
              <a:solidFill>
                <a:srgbClr val="1E4783"/>
              </a:solidFill>
              <a:effectLst/>
              <a:uLnTx/>
              <a:uFillTx/>
              <a:latin typeface="Calibri" panose="020F0502020204030204"/>
              <a:ea typeface="+mj-ea"/>
              <a:cs typeface="+mj-cs"/>
            </a:endParaRPr>
          </a:p>
        </p:txBody>
      </p:sp>
      <p:sp>
        <p:nvSpPr>
          <p:cNvPr id="5" name="Title 6">
            <a:extLst>
              <a:ext uri="{FF2B5EF4-FFF2-40B4-BE49-F238E27FC236}">
                <a16:creationId xmlns:a16="http://schemas.microsoft.com/office/drawing/2014/main" id="{9A0F93D7-8C69-4525-93FB-05DDF6FC0CCC}"/>
              </a:ext>
            </a:extLst>
          </p:cNvPr>
          <p:cNvSpPr txBox="1">
            <a:spLocks/>
          </p:cNvSpPr>
          <p:nvPr/>
        </p:nvSpPr>
        <p:spPr>
          <a:xfrm>
            <a:off x="432000" y="360000"/>
            <a:ext cx="10515600"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r>
              <a:rPr lang="en-US" sz="3200" dirty="0">
                <a:solidFill>
                  <a:srgbClr val="FF0000"/>
                </a:solidFill>
              </a:rPr>
              <a:t>14.4</a:t>
            </a:r>
            <a:r>
              <a:rPr lang="en-US" sz="3200" dirty="0">
                <a:solidFill>
                  <a:srgbClr val="1E4783"/>
                </a:solidFill>
              </a:rPr>
              <a:t> Describe contrasting soils in Ireland.</a:t>
            </a:r>
            <a:endParaRPr lang="en-IE" sz="3200" dirty="0">
              <a:solidFill>
                <a:srgbClr val="1E4783"/>
              </a:solidFill>
            </a:endParaRPr>
          </a:p>
        </p:txBody>
      </p:sp>
      <p:graphicFrame>
        <p:nvGraphicFramePr>
          <p:cNvPr id="9" name="Table 8">
            <a:extLst>
              <a:ext uri="{FF2B5EF4-FFF2-40B4-BE49-F238E27FC236}">
                <a16:creationId xmlns:a16="http://schemas.microsoft.com/office/drawing/2014/main" id="{252C7798-FF87-7449-8D6A-626CDB77FD29}"/>
              </a:ext>
            </a:extLst>
          </p:cNvPr>
          <p:cNvGraphicFramePr>
            <a:graphicFrameLocks noGrp="1"/>
          </p:cNvGraphicFramePr>
          <p:nvPr>
            <p:extLst>
              <p:ext uri="{D42A27DB-BD31-4B8C-83A1-F6EECF244321}">
                <p14:modId xmlns:p14="http://schemas.microsoft.com/office/powerpoint/2010/main" val="2637397857"/>
              </p:ext>
            </p:extLst>
          </p:nvPr>
        </p:nvGraphicFramePr>
        <p:xfrm>
          <a:off x="2275913" y="1600543"/>
          <a:ext cx="7128988" cy="3114402"/>
        </p:xfrm>
        <a:graphic>
          <a:graphicData uri="http://schemas.openxmlformats.org/drawingml/2006/table">
            <a:tbl>
              <a:tblPr firstRow="1" bandRow="1">
                <a:tableStyleId>{21E4AEA4-8DFA-4A89-87EB-49C32662AFE0}</a:tableStyleId>
              </a:tblPr>
              <a:tblGrid>
                <a:gridCol w="7128988">
                  <a:extLst>
                    <a:ext uri="{9D8B030D-6E8A-4147-A177-3AD203B41FA5}">
                      <a16:colId xmlns:a16="http://schemas.microsoft.com/office/drawing/2014/main" val="222612161"/>
                    </a:ext>
                  </a:extLst>
                </a:gridCol>
              </a:tblGrid>
              <a:tr h="608588">
                <a:tc>
                  <a:txBody>
                    <a:bodyPr/>
                    <a:lstStyle/>
                    <a:p>
                      <a:pPr algn="l"/>
                      <a:endParaRPr lang="en-US" sz="3000" b="0" i="0" dirty="0">
                        <a:latin typeface="Special Elite" panose="02000506000000020004" pitchFamily="2" charset="0"/>
                      </a:endParaRPr>
                    </a:p>
                  </a:txBody>
                  <a:tcPr marL="75570" marR="75570" anchor="b">
                    <a:lnL w="19050" cap="flat" cmpd="sng" algn="ctr">
                      <a:solidFill>
                        <a:srgbClr val="1A8753"/>
                      </a:solidFill>
                      <a:prstDash val="solid"/>
                      <a:round/>
                      <a:headEnd type="none" w="med" len="med"/>
                      <a:tailEnd type="none" w="med" len="med"/>
                    </a:lnL>
                    <a:lnR w="19050" cap="flat" cmpd="sng" algn="ctr">
                      <a:solidFill>
                        <a:srgbClr val="1A8753"/>
                      </a:solidFill>
                      <a:prstDash val="solid"/>
                      <a:round/>
                      <a:headEnd type="none" w="med" len="med"/>
                      <a:tailEnd type="none" w="med" len="med"/>
                    </a:lnR>
                    <a:lnT w="19050" cap="flat" cmpd="sng" algn="ctr">
                      <a:solidFill>
                        <a:srgbClr val="1A8753"/>
                      </a:solidFill>
                      <a:prstDash val="solid"/>
                      <a:round/>
                      <a:headEnd type="none" w="med" len="med"/>
                      <a:tailEnd type="none" w="med" len="med"/>
                    </a:lnT>
                    <a:lnB w="19050" cap="flat" cmpd="sng" algn="ctr">
                      <a:solidFill>
                        <a:srgbClr val="1A8753"/>
                      </a:solidFill>
                      <a:prstDash val="solid"/>
                      <a:round/>
                      <a:headEnd type="none" w="med" len="med"/>
                      <a:tailEnd type="none" w="med" len="med"/>
                    </a:lnB>
                    <a:solidFill>
                      <a:srgbClr val="1A8753"/>
                    </a:solidFill>
                  </a:tcPr>
                </a:tc>
                <a:extLst>
                  <a:ext uri="{0D108BD9-81ED-4DB2-BD59-A6C34878D82A}">
                    <a16:rowId xmlns:a16="http://schemas.microsoft.com/office/drawing/2014/main" val="1451609641"/>
                  </a:ext>
                </a:extLst>
              </a:tr>
              <a:tr h="507157">
                <a:tc>
                  <a:txBody>
                    <a:bodyPr/>
                    <a:lstStyle/>
                    <a:p>
                      <a:pPr marL="447675" indent="-447675"/>
                      <a:r>
                        <a:rPr lang="en-US" sz="1800" b="1" dirty="0">
                          <a:solidFill>
                            <a:schemeClr val="tx1"/>
                          </a:solidFill>
                          <a:latin typeface="Calibri" panose="020F0502020204030204" pitchFamily="34" charset="0"/>
                          <a:cs typeface="Calibri" panose="020F0502020204030204" pitchFamily="34" charset="0"/>
                        </a:rPr>
                        <a:t>1.</a:t>
                      </a:r>
                      <a:r>
                        <a:rPr lang="en-US" sz="1800" b="0" dirty="0">
                          <a:solidFill>
                            <a:schemeClr val="tx1"/>
                          </a:solidFill>
                          <a:latin typeface="Calibri" panose="020F0502020204030204" pitchFamily="34" charset="0"/>
                          <a:cs typeface="Calibri" panose="020F0502020204030204" pitchFamily="34" charset="0"/>
                        </a:rPr>
                        <a:t>	L</a:t>
                      </a:r>
                      <a:r>
                        <a:rPr lang="en-GB" sz="1800" b="0" i="0" u="none" strike="noStrike" baseline="0" dirty="0" err="1">
                          <a:solidFill>
                            <a:srgbClr val="000000"/>
                          </a:solidFill>
                          <a:latin typeface="Calibri" panose="020F0502020204030204" pitchFamily="34" charset="0"/>
                          <a:cs typeface="Calibri" panose="020F0502020204030204" pitchFamily="34" charset="0"/>
                        </a:rPr>
                        <a:t>ist</a:t>
                      </a:r>
                      <a:r>
                        <a:rPr lang="en-GB" sz="1800" b="0" i="0" u="none" strike="noStrike" baseline="0" dirty="0">
                          <a:solidFill>
                            <a:srgbClr val="000000"/>
                          </a:solidFill>
                          <a:latin typeface="Calibri" panose="020F0502020204030204" pitchFamily="34" charset="0"/>
                          <a:cs typeface="Calibri" panose="020F0502020204030204" pitchFamily="34" charset="0"/>
                        </a:rPr>
                        <a:t> the </a:t>
                      </a:r>
                      <a:r>
                        <a:rPr lang="en-GB" sz="1800" b="1" i="0" u="none" strike="noStrike" baseline="0" dirty="0">
                          <a:solidFill>
                            <a:srgbClr val="000000"/>
                          </a:solidFill>
                          <a:latin typeface="Calibri" panose="020F0502020204030204" pitchFamily="34" charset="0"/>
                          <a:cs typeface="Calibri" panose="020F0502020204030204" pitchFamily="34" charset="0"/>
                        </a:rPr>
                        <a:t>four</a:t>
                      </a:r>
                      <a:r>
                        <a:rPr lang="en-GB" sz="1800" b="0" i="0" u="none" strike="noStrike" baseline="0" dirty="0">
                          <a:solidFill>
                            <a:srgbClr val="000000"/>
                          </a:solidFill>
                          <a:latin typeface="Calibri" panose="020F0502020204030204" pitchFamily="34" charset="0"/>
                          <a:cs typeface="Calibri" panose="020F0502020204030204" pitchFamily="34" charset="0"/>
                        </a:rPr>
                        <a:t> main soil types in Ireland.</a:t>
                      </a:r>
                      <a:endParaRPr lang="en-US" sz="1800" b="0" i="0" dirty="0">
                        <a:solidFill>
                          <a:schemeClr val="tx1"/>
                        </a:solidFill>
                        <a:latin typeface="Calibri" panose="020F0502020204030204" pitchFamily="34" charset="0"/>
                        <a:cs typeface="Calibri" panose="020F0502020204030204" pitchFamily="34" charset="0"/>
                      </a:endParaRPr>
                    </a:p>
                  </a:txBody>
                  <a:tcPr marL="75570" marR="75570">
                    <a:lnL w="19050" cap="flat" cmpd="sng" algn="ctr">
                      <a:solidFill>
                        <a:srgbClr val="1A8753"/>
                      </a:solidFill>
                      <a:prstDash val="solid"/>
                      <a:round/>
                      <a:headEnd type="none" w="med" len="med"/>
                      <a:tailEnd type="none" w="med" len="med"/>
                    </a:lnL>
                    <a:lnR w="19050" cap="flat" cmpd="sng" algn="ctr">
                      <a:solidFill>
                        <a:srgbClr val="1A8753"/>
                      </a:solidFill>
                      <a:prstDash val="solid"/>
                      <a:round/>
                      <a:headEnd type="none" w="med" len="med"/>
                      <a:tailEnd type="none" w="med" len="med"/>
                    </a:lnR>
                    <a:lnT w="19050" cap="flat" cmpd="sng" algn="ctr">
                      <a:solidFill>
                        <a:srgbClr val="1A8753"/>
                      </a:solidFill>
                      <a:prstDash val="solid"/>
                      <a:round/>
                      <a:headEnd type="none" w="med" len="med"/>
                      <a:tailEnd type="none" w="med" len="med"/>
                    </a:lnT>
                    <a:lnB w="28575" cap="flat" cmpd="sng" algn="ctr">
                      <a:solidFill>
                        <a:srgbClr val="F8D7CD"/>
                      </a:solidFill>
                      <a:prstDash val="solid"/>
                      <a:round/>
                      <a:headEnd type="none" w="med" len="med"/>
                      <a:tailEnd type="none" w="med" len="med"/>
                    </a:lnB>
                    <a:solidFill>
                      <a:schemeClr val="bg1"/>
                    </a:solidFill>
                  </a:tcPr>
                </a:tc>
                <a:extLst>
                  <a:ext uri="{0D108BD9-81ED-4DB2-BD59-A6C34878D82A}">
                    <a16:rowId xmlns:a16="http://schemas.microsoft.com/office/drawing/2014/main" val="4017682352"/>
                  </a:ext>
                </a:extLst>
              </a:tr>
              <a:tr h="507157">
                <a:tc>
                  <a:txBody>
                    <a:bodyPr/>
                    <a:lstStyle/>
                    <a:p>
                      <a:pPr marL="447675" marR="0" lvl="0" indent="-447675"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tx1"/>
                          </a:solidFill>
                          <a:latin typeface="Calibri" panose="020F0502020204030204" pitchFamily="34" charset="0"/>
                          <a:cs typeface="Calibri" panose="020F0502020204030204" pitchFamily="34" charset="0"/>
                        </a:rPr>
                        <a:t>2.</a:t>
                      </a:r>
                      <a:r>
                        <a:rPr lang="en-US" sz="1800" b="0" kern="1200" dirty="0">
                          <a:solidFill>
                            <a:schemeClr val="tx1"/>
                          </a:solidFill>
                          <a:latin typeface="Calibri" panose="020F0502020204030204" pitchFamily="34" charset="0"/>
                          <a:ea typeface="+mn-ea"/>
                          <a:cs typeface="Calibri" panose="020F0502020204030204" pitchFamily="34" charset="0"/>
                        </a:rPr>
                        <a:t>	</a:t>
                      </a:r>
                      <a:r>
                        <a:rPr lang="en-GB" sz="1800" b="0" i="0" u="none" strike="noStrike" baseline="0" dirty="0">
                          <a:solidFill>
                            <a:srgbClr val="000000"/>
                          </a:solidFill>
                          <a:latin typeface="Calibri" panose="020F0502020204030204" pitchFamily="34" charset="0"/>
                          <a:cs typeface="Calibri" panose="020F0502020204030204" pitchFamily="34" charset="0"/>
                        </a:rPr>
                        <a:t>What is a soil profile?</a:t>
                      </a:r>
                      <a:endParaRPr lang="en-US" sz="1800" b="0" kern="1200" dirty="0">
                        <a:solidFill>
                          <a:schemeClr val="tx1"/>
                        </a:solidFill>
                        <a:latin typeface="Calibri" panose="020F0502020204030204" pitchFamily="34" charset="0"/>
                        <a:ea typeface="+mn-ea"/>
                        <a:cs typeface="Calibri" panose="020F0502020204030204" pitchFamily="34" charset="0"/>
                      </a:endParaRPr>
                    </a:p>
                  </a:txBody>
                  <a:tcPr marL="75570" marR="75570">
                    <a:lnL w="19050" cap="flat" cmpd="sng" algn="ctr">
                      <a:solidFill>
                        <a:srgbClr val="1A8753"/>
                      </a:solidFill>
                      <a:prstDash val="solid"/>
                      <a:round/>
                      <a:headEnd type="none" w="med" len="med"/>
                      <a:tailEnd type="none" w="med" len="med"/>
                    </a:lnL>
                    <a:lnR w="19050" cap="flat" cmpd="sng" algn="ctr">
                      <a:solidFill>
                        <a:srgbClr val="1A8753"/>
                      </a:solidFill>
                      <a:prstDash val="solid"/>
                      <a:round/>
                      <a:headEnd type="none" w="med" len="med"/>
                      <a:tailEnd type="none" w="med" len="med"/>
                    </a:lnR>
                    <a:lnT w="28575" cap="flat" cmpd="sng" algn="ctr">
                      <a:solidFill>
                        <a:srgbClr val="F8D7CD"/>
                      </a:solidFill>
                      <a:prstDash val="solid"/>
                      <a:round/>
                      <a:headEnd type="none" w="med" len="med"/>
                      <a:tailEnd type="none" w="med" len="med"/>
                    </a:lnT>
                    <a:lnB w="28575" cap="flat" cmpd="sng" algn="ctr">
                      <a:solidFill>
                        <a:srgbClr val="F8D7CD"/>
                      </a:solidFill>
                      <a:prstDash val="solid"/>
                      <a:round/>
                      <a:headEnd type="none" w="med" len="med"/>
                      <a:tailEnd type="none" w="med" len="med"/>
                    </a:lnB>
                    <a:solidFill>
                      <a:schemeClr val="bg1"/>
                    </a:solidFill>
                  </a:tcPr>
                </a:tc>
                <a:extLst>
                  <a:ext uri="{0D108BD9-81ED-4DB2-BD59-A6C34878D82A}">
                    <a16:rowId xmlns:a16="http://schemas.microsoft.com/office/drawing/2014/main" val="3326383217"/>
                  </a:ext>
                </a:extLst>
              </a:tr>
              <a:tr h="477186">
                <a:tc>
                  <a:txBody>
                    <a:bodyPr/>
                    <a:lstStyle/>
                    <a:p>
                      <a:pPr marL="447675" indent="-447675"/>
                      <a:r>
                        <a:rPr lang="en-US" sz="1800" b="1" dirty="0">
                          <a:solidFill>
                            <a:schemeClr val="tx1"/>
                          </a:solidFill>
                          <a:latin typeface="Calibri" panose="020F0502020204030204" pitchFamily="34" charset="0"/>
                          <a:cs typeface="Calibri" panose="020F0502020204030204" pitchFamily="34" charset="0"/>
                        </a:rPr>
                        <a:t>3.</a:t>
                      </a:r>
                      <a:r>
                        <a:rPr lang="en-US" sz="1800" dirty="0">
                          <a:solidFill>
                            <a:schemeClr val="tx1"/>
                          </a:solidFill>
                          <a:latin typeface="Calibri" panose="020F0502020204030204" pitchFamily="34" charset="0"/>
                          <a:cs typeface="Calibri" panose="020F0502020204030204" pitchFamily="34" charset="0"/>
                        </a:rPr>
                        <a:t>	</a:t>
                      </a:r>
                      <a:r>
                        <a:rPr lang="en-GB" sz="1800" b="0" i="0" u="none" strike="noStrike" baseline="0" dirty="0">
                          <a:solidFill>
                            <a:srgbClr val="000000"/>
                          </a:solidFill>
                          <a:latin typeface="Calibri" panose="020F0502020204030204" pitchFamily="34" charset="0"/>
                          <a:cs typeface="Calibri" panose="020F0502020204030204" pitchFamily="34" charset="0"/>
                        </a:rPr>
                        <a:t>What is the most common soil in Ireland?</a:t>
                      </a:r>
                      <a:endParaRPr lang="en-US" sz="1800" b="0" i="0" dirty="0">
                        <a:solidFill>
                          <a:schemeClr val="tx1"/>
                        </a:solidFill>
                        <a:latin typeface="Calibri" panose="020F0502020204030204" pitchFamily="34" charset="0"/>
                        <a:cs typeface="Calibri" panose="020F0502020204030204" pitchFamily="34" charset="0"/>
                      </a:endParaRPr>
                    </a:p>
                  </a:txBody>
                  <a:tcPr marL="75570" marR="75570">
                    <a:lnL w="19050" cap="flat" cmpd="sng" algn="ctr">
                      <a:solidFill>
                        <a:srgbClr val="1A8753"/>
                      </a:solidFill>
                      <a:prstDash val="solid"/>
                      <a:round/>
                      <a:headEnd type="none" w="med" len="med"/>
                      <a:tailEnd type="none" w="med" len="med"/>
                    </a:lnL>
                    <a:lnR w="19050" cap="flat" cmpd="sng" algn="ctr">
                      <a:solidFill>
                        <a:srgbClr val="1A8753"/>
                      </a:solidFill>
                      <a:prstDash val="solid"/>
                      <a:round/>
                      <a:headEnd type="none" w="med" len="med"/>
                      <a:tailEnd type="none" w="med" len="med"/>
                    </a:lnR>
                    <a:lnT w="28575" cap="flat" cmpd="sng" algn="ctr">
                      <a:solidFill>
                        <a:srgbClr val="F8D7CD"/>
                      </a:solidFill>
                      <a:prstDash val="solid"/>
                      <a:round/>
                      <a:headEnd type="none" w="med" len="med"/>
                      <a:tailEnd type="none" w="med" len="med"/>
                    </a:lnT>
                    <a:lnB w="28575" cap="flat" cmpd="sng" algn="ctr">
                      <a:solidFill>
                        <a:srgbClr val="F8D7CD"/>
                      </a:solidFill>
                      <a:prstDash val="solid"/>
                      <a:round/>
                      <a:headEnd type="none" w="med" len="med"/>
                      <a:tailEnd type="none" w="med" len="med"/>
                    </a:lnB>
                    <a:solidFill>
                      <a:schemeClr val="bg1"/>
                    </a:solidFill>
                  </a:tcPr>
                </a:tc>
                <a:extLst>
                  <a:ext uri="{0D108BD9-81ED-4DB2-BD59-A6C34878D82A}">
                    <a16:rowId xmlns:a16="http://schemas.microsoft.com/office/drawing/2014/main" val="173032511"/>
                  </a:ext>
                </a:extLst>
              </a:tr>
              <a:tr h="507157">
                <a:tc>
                  <a:txBody>
                    <a:bodyPr/>
                    <a:lstStyle/>
                    <a:p>
                      <a:pPr marL="447675" indent="-447675"/>
                      <a:r>
                        <a:rPr lang="en-US" sz="1800" b="1" kern="1200" dirty="0">
                          <a:solidFill>
                            <a:schemeClr val="tx1"/>
                          </a:solidFill>
                          <a:latin typeface="Calibri" panose="020F0502020204030204" pitchFamily="34" charset="0"/>
                          <a:ea typeface="+mn-ea"/>
                          <a:cs typeface="Calibri" panose="020F0502020204030204" pitchFamily="34" charset="0"/>
                        </a:rPr>
                        <a:t>4.</a:t>
                      </a:r>
                      <a:r>
                        <a:rPr lang="en-US" sz="1800" b="0" i="0" dirty="0">
                          <a:solidFill>
                            <a:schemeClr val="tx1"/>
                          </a:solidFill>
                          <a:latin typeface="Calibri" panose="020F0502020204030204" pitchFamily="34" charset="0"/>
                          <a:cs typeface="Calibri" panose="020F0502020204030204" pitchFamily="34" charset="0"/>
                        </a:rPr>
                        <a:t>	</a:t>
                      </a:r>
                      <a:r>
                        <a:rPr lang="en-GB" sz="1800" b="0" i="0" u="none" strike="noStrike" baseline="0" dirty="0">
                          <a:solidFill>
                            <a:srgbClr val="000000"/>
                          </a:solidFill>
                          <a:latin typeface="Calibri" panose="020F0502020204030204" pitchFamily="34" charset="0"/>
                          <a:cs typeface="Calibri" panose="020F0502020204030204" pitchFamily="34" charset="0"/>
                        </a:rPr>
                        <a:t>What is leaching?</a:t>
                      </a:r>
                      <a:endParaRPr lang="en-US" sz="1800" b="0" i="0" dirty="0">
                        <a:solidFill>
                          <a:schemeClr val="tx1"/>
                        </a:solidFill>
                        <a:latin typeface="Calibri" panose="020F0502020204030204" pitchFamily="34" charset="0"/>
                        <a:cs typeface="Calibri" panose="020F0502020204030204" pitchFamily="34" charset="0"/>
                      </a:endParaRPr>
                    </a:p>
                  </a:txBody>
                  <a:tcPr marL="75570" marR="75570">
                    <a:lnL w="19050" cap="flat" cmpd="sng" algn="ctr">
                      <a:solidFill>
                        <a:srgbClr val="1A8753"/>
                      </a:solidFill>
                      <a:prstDash val="solid"/>
                      <a:round/>
                      <a:headEnd type="none" w="med" len="med"/>
                      <a:tailEnd type="none" w="med" len="med"/>
                    </a:lnL>
                    <a:lnR w="19050" cap="flat" cmpd="sng" algn="ctr">
                      <a:solidFill>
                        <a:srgbClr val="1A8753"/>
                      </a:solidFill>
                      <a:prstDash val="solid"/>
                      <a:round/>
                      <a:headEnd type="none" w="med" len="med"/>
                      <a:tailEnd type="none" w="med" len="med"/>
                    </a:lnR>
                    <a:lnT w="28575" cap="flat" cmpd="sng" algn="ctr">
                      <a:solidFill>
                        <a:srgbClr val="F8D7CD"/>
                      </a:solidFill>
                      <a:prstDash val="solid"/>
                      <a:round/>
                      <a:headEnd type="none" w="med" len="med"/>
                      <a:tailEnd type="none" w="med" len="med"/>
                    </a:lnT>
                    <a:lnB w="28575" cap="flat" cmpd="sng" algn="ctr">
                      <a:solidFill>
                        <a:srgbClr val="F8D7CD"/>
                      </a:solidFill>
                      <a:prstDash val="solid"/>
                      <a:round/>
                      <a:headEnd type="none" w="med" len="med"/>
                      <a:tailEnd type="none" w="med" len="med"/>
                    </a:lnB>
                    <a:solidFill>
                      <a:schemeClr val="bg1"/>
                    </a:solidFill>
                  </a:tcPr>
                </a:tc>
                <a:extLst>
                  <a:ext uri="{0D108BD9-81ED-4DB2-BD59-A6C34878D82A}">
                    <a16:rowId xmlns:a16="http://schemas.microsoft.com/office/drawing/2014/main" val="2237658269"/>
                  </a:ext>
                </a:extLst>
              </a:tr>
              <a:tr h="507157">
                <a:tc>
                  <a:txBody>
                    <a:bodyPr/>
                    <a:lstStyle/>
                    <a:p>
                      <a:pPr marL="447675" indent="-447675"/>
                      <a:r>
                        <a:rPr lang="en-US" sz="1800" b="1" kern="1200" dirty="0">
                          <a:solidFill>
                            <a:schemeClr val="tx1"/>
                          </a:solidFill>
                          <a:latin typeface="Calibri" panose="020F0502020204030204" pitchFamily="34" charset="0"/>
                          <a:ea typeface="+mn-ea"/>
                          <a:cs typeface="Calibri" panose="020F0502020204030204" pitchFamily="34" charset="0"/>
                        </a:rPr>
                        <a:t>5.</a:t>
                      </a:r>
                      <a:r>
                        <a:rPr lang="en-US" sz="1800" b="0" i="0" kern="1200" dirty="0">
                          <a:solidFill>
                            <a:schemeClr val="tx1"/>
                          </a:solidFill>
                          <a:latin typeface="Calibri" panose="020F0502020204030204" pitchFamily="34" charset="0"/>
                          <a:ea typeface="+mn-ea"/>
                          <a:cs typeface="Calibri" panose="020F0502020204030204" pitchFamily="34" charset="0"/>
                        </a:rPr>
                        <a:t>	</a:t>
                      </a:r>
                      <a:r>
                        <a:rPr lang="en-GB" sz="1800" b="0" i="0" u="none" strike="noStrike" baseline="0" dirty="0">
                          <a:solidFill>
                            <a:srgbClr val="000000"/>
                          </a:solidFill>
                          <a:latin typeface="Calibri" panose="020F0502020204030204" pitchFamily="34" charset="0"/>
                          <a:cs typeface="Calibri" panose="020F0502020204030204" pitchFamily="34" charset="0"/>
                        </a:rPr>
                        <a:t>Why is drainage important for soils?</a:t>
                      </a:r>
                      <a:endParaRPr lang="en-US" sz="1800" b="0" i="0" dirty="0">
                        <a:solidFill>
                          <a:schemeClr val="tx1"/>
                        </a:solidFill>
                        <a:latin typeface="Calibri" panose="020F0502020204030204" pitchFamily="34" charset="0"/>
                        <a:cs typeface="Calibri" panose="020F0502020204030204" pitchFamily="34" charset="0"/>
                      </a:endParaRPr>
                    </a:p>
                  </a:txBody>
                  <a:tcPr marL="75570" marR="75570">
                    <a:lnL w="19050" cap="flat" cmpd="sng" algn="ctr">
                      <a:solidFill>
                        <a:srgbClr val="1A8753"/>
                      </a:solidFill>
                      <a:prstDash val="solid"/>
                      <a:round/>
                      <a:headEnd type="none" w="med" len="med"/>
                      <a:tailEnd type="none" w="med" len="med"/>
                    </a:lnL>
                    <a:lnR w="19050" cap="flat" cmpd="sng" algn="ctr">
                      <a:solidFill>
                        <a:srgbClr val="1A8753"/>
                      </a:solidFill>
                      <a:prstDash val="solid"/>
                      <a:round/>
                      <a:headEnd type="none" w="med" len="med"/>
                      <a:tailEnd type="none" w="med" len="med"/>
                    </a:lnR>
                    <a:lnT w="28575" cap="flat" cmpd="sng" algn="ctr">
                      <a:solidFill>
                        <a:srgbClr val="F8D7CD"/>
                      </a:solidFill>
                      <a:prstDash val="solid"/>
                      <a:round/>
                      <a:headEnd type="none" w="med" len="med"/>
                      <a:tailEnd type="none" w="med" len="med"/>
                    </a:lnT>
                    <a:lnB w="19050" cap="flat" cmpd="sng" algn="ctr">
                      <a:solidFill>
                        <a:srgbClr val="1A8753"/>
                      </a:solidFill>
                      <a:prstDash val="solid"/>
                      <a:round/>
                      <a:headEnd type="none" w="med" len="med"/>
                      <a:tailEnd type="none" w="med" len="med"/>
                    </a:lnB>
                    <a:solidFill>
                      <a:schemeClr val="bg1"/>
                    </a:solidFill>
                  </a:tcPr>
                </a:tc>
                <a:extLst>
                  <a:ext uri="{0D108BD9-81ED-4DB2-BD59-A6C34878D82A}">
                    <a16:rowId xmlns:a16="http://schemas.microsoft.com/office/drawing/2014/main" val="1417066347"/>
                  </a:ext>
                </a:extLst>
              </a:tr>
            </a:tbl>
          </a:graphicData>
        </a:graphic>
      </p:graphicFrame>
      <p:pic>
        <p:nvPicPr>
          <p:cNvPr id="10" name="Picture 9" descr="Text&#10;&#10;Description automatically generated with medium confidence">
            <a:extLst>
              <a:ext uri="{FF2B5EF4-FFF2-40B4-BE49-F238E27FC236}">
                <a16:creationId xmlns:a16="http://schemas.microsoft.com/office/drawing/2014/main" id="{9C087D8D-03B1-394B-946E-23D1006B980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75913" y="1552853"/>
            <a:ext cx="4346600" cy="827640"/>
          </a:xfrm>
          <a:prstGeom prst="rect">
            <a:avLst/>
          </a:prstGeom>
        </p:spPr>
      </p:pic>
    </p:spTree>
    <p:extLst>
      <p:ext uri="{BB962C8B-B14F-4D97-AF65-F5344CB8AC3E}">
        <p14:creationId xmlns:p14="http://schemas.microsoft.com/office/powerpoint/2010/main" val="26144121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B37A9936-36AD-4234-882D-A4F43209531B}"/>
              </a:ext>
            </a:extLst>
          </p:cNvPr>
          <p:cNvSpPr txBox="1">
            <a:spLocks/>
          </p:cNvSpPr>
          <p:nvPr/>
        </p:nvSpPr>
        <p:spPr>
          <a:xfrm>
            <a:off x="432000" y="360000"/>
            <a:ext cx="10515600"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r>
              <a:rPr lang="en-US" sz="3200" dirty="0">
                <a:solidFill>
                  <a:srgbClr val="FF0000"/>
                </a:solidFill>
              </a:rPr>
              <a:t>14.4</a:t>
            </a:r>
            <a:r>
              <a:rPr lang="en-US" sz="3200" dirty="0">
                <a:solidFill>
                  <a:srgbClr val="1E4783"/>
                </a:solidFill>
              </a:rPr>
              <a:t> Describe contrasting soils in Ireland.</a:t>
            </a:r>
            <a:endParaRPr lang="en-IE" sz="3200" dirty="0">
              <a:solidFill>
                <a:srgbClr val="1E4783"/>
              </a:solidFill>
            </a:endParaRPr>
          </a:p>
        </p:txBody>
      </p:sp>
      <p:graphicFrame>
        <p:nvGraphicFramePr>
          <p:cNvPr id="5" name="Table 4">
            <a:extLst>
              <a:ext uri="{FF2B5EF4-FFF2-40B4-BE49-F238E27FC236}">
                <a16:creationId xmlns:a16="http://schemas.microsoft.com/office/drawing/2014/main" id="{E8D750C8-EA60-9449-81EE-29E24C2D3F21}"/>
              </a:ext>
            </a:extLst>
          </p:cNvPr>
          <p:cNvGraphicFramePr>
            <a:graphicFrameLocks noGrp="1"/>
          </p:cNvGraphicFramePr>
          <p:nvPr>
            <p:extLst>
              <p:ext uri="{D42A27DB-BD31-4B8C-83A1-F6EECF244321}">
                <p14:modId xmlns:p14="http://schemas.microsoft.com/office/powerpoint/2010/main" val="474663134"/>
              </p:ext>
            </p:extLst>
          </p:nvPr>
        </p:nvGraphicFramePr>
        <p:xfrm>
          <a:off x="1689584" y="1287966"/>
          <a:ext cx="7964431" cy="2316480"/>
        </p:xfrm>
        <a:graphic>
          <a:graphicData uri="http://schemas.openxmlformats.org/drawingml/2006/table">
            <a:tbl>
              <a:tblPr firstRow="1" bandRow="1">
                <a:tableStyleId>{21E4AEA4-8DFA-4A89-87EB-49C32662AFE0}</a:tableStyleId>
              </a:tblPr>
              <a:tblGrid>
                <a:gridCol w="7964431">
                  <a:extLst>
                    <a:ext uri="{9D8B030D-6E8A-4147-A177-3AD203B41FA5}">
                      <a16:colId xmlns:a16="http://schemas.microsoft.com/office/drawing/2014/main" val="222612161"/>
                    </a:ext>
                  </a:extLst>
                </a:gridCol>
              </a:tblGrid>
              <a:tr h="0">
                <a:tc>
                  <a:txBody>
                    <a:bodyPr/>
                    <a:lstStyle/>
                    <a:p>
                      <a:pPr algn="l"/>
                      <a:r>
                        <a:rPr lang="en-US" sz="2000" b="1" dirty="0">
                          <a:latin typeface="Calibri" panose="020F0502020204030204" pitchFamily="34" charset="0"/>
                          <a:cs typeface="Calibri" panose="020F0502020204030204" pitchFamily="34" charset="0"/>
                        </a:rPr>
                        <a:t>Higher-order questions 2</a:t>
                      </a:r>
                      <a:endParaRPr lang="en-US" sz="2000" b="1" i="0" dirty="0">
                        <a:latin typeface="Calibri" panose="020F0502020204030204" pitchFamily="34" charset="0"/>
                        <a:cs typeface="Calibri" panose="020F0502020204030204" pitchFamily="34" charset="0"/>
                      </a:endParaRPr>
                    </a:p>
                  </a:txBody>
                  <a:tcPr marL="75570" marR="75570"/>
                </a:tc>
                <a:extLst>
                  <a:ext uri="{0D108BD9-81ED-4DB2-BD59-A6C34878D82A}">
                    <a16:rowId xmlns:a16="http://schemas.microsoft.com/office/drawing/2014/main" val="1451609641"/>
                  </a:ext>
                </a:extLst>
              </a:tr>
              <a:tr h="383832">
                <a:tc>
                  <a:txBody>
                    <a:bodyPr/>
                    <a:lstStyle/>
                    <a:p>
                      <a:pPr marL="447675" indent="-447675"/>
                      <a:r>
                        <a:rPr lang="en-US" sz="1800" b="0" dirty="0">
                          <a:solidFill>
                            <a:schemeClr val="tx1"/>
                          </a:solidFill>
                          <a:latin typeface="Calibri" panose="020F0502020204030204" pitchFamily="34" charset="0"/>
                          <a:cs typeface="Calibri" panose="020F0502020204030204" pitchFamily="34" charset="0"/>
                        </a:rPr>
                        <a:t>1.	It takes approximately 400 years for 1 cm of soil to form. Is it possible to manufacture (make) soil? How would you do this? Would it be worthwhile?</a:t>
                      </a:r>
                      <a:endParaRPr lang="en-US" sz="1800" b="0" i="0" dirty="0">
                        <a:solidFill>
                          <a:schemeClr val="tx1"/>
                        </a:solidFill>
                        <a:latin typeface="Calibri" panose="020F0502020204030204" pitchFamily="34" charset="0"/>
                        <a:cs typeface="Calibri" panose="020F0502020204030204" pitchFamily="34" charset="0"/>
                      </a:endParaRPr>
                    </a:p>
                  </a:txBody>
                  <a:tcPr marL="75570" marR="75570"/>
                </a:tc>
                <a:extLst>
                  <a:ext uri="{0D108BD9-81ED-4DB2-BD59-A6C34878D82A}">
                    <a16:rowId xmlns:a16="http://schemas.microsoft.com/office/drawing/2014/main" val="4017682352"/>
                  </a:ext>
                </a:extLst>
              </a:tr>
              <a:tr h="383832">
                <a:tc>
                  <a:txBody>
                    <a:bodyPr/>
                    <a:lstStyle/>
                    <a:p>
                      <a:pPr marL="447675" marR="0" lvl="0" indent="-447675"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latin typeface="Calibri" panose="020F0502020204030204" pitchFamily="34" charset="0"/>
                          <a:cs typeface="Calibri" panose="020F0502020204030204" pitchFamily="34" charset="0"/>
                        </a:rPr>
                        <a:t>2.</a:t>
                      </a:r>
                      <a:r>
                        <a:rPr lang="en-US" sz="1800" b="0" kern="1200" dirty="0">
                          <a:solidFill>
                            <a:schemeClr val="tx1"/>
                          </a:solidFill>
                          <a:latin typeface="Calibri" panose="020F0502020204030204" pitchFamily="34" charset="0"/>
                          <a:ea typeface="+mn-ea"/>
                          <a:cs typeface="Calibri" panose="020F0502020204030204" pitchFamily="34" charset="0"/>
                        </a:rPr>
                        <a:t>	</a:t>
                      </a:r>
                      <a:r>
                        <a:rPr lang="en-US" sz="1800" b="0" dirty="0">
                          <a:solidFill>
                            <a:schemeClr val="tx1"/>
                          </a:solidFill>
                          <a:latin typeface="Calibri" panose="020F0502020204030204" pitchFamily="34" charset="0"/>
                          <a:cs typeface="Calibri" panose="020F0502020204030204" pitchFamily="34" charset="0"/>
                        </a:rPr>
                        <a:t>Look at the map of soils in Figure 14.8 on page 170 of your Textbook. Why are most of the peaty soils located along the west coast of Ireland?</a:t>
                      </a:r>
                      <a:endParaRPr lang="en-US" sz="1800" b="0" kern="1200" dirty="0">
                        <a:solidFill>
                          <a:schemeClr val="tx1"/>
                        </a:solidFill>
                        <a:latin typeface="Calibri" panose="020F0502020204030204" pitchFamily="34" charset="0"/>
                        <a:ea typeface="+mn-ea"/>
                        <a:cs typeface="Calibri" panose="020F0502020204030204" pitchFamily="34" charset="0"/>
                      </a:endParaRPr>
                    </a:p>
                  </a:txBody>
                  <a:tcPr marL="75570" marR="75570"/>
                </a:tc>
                <a:extLst>
                  <a:ext uri="{0D108BD9-81ED-4DB2-BD59-A6C34878D82A}">
                    <a16:rowId xmlns:a16="http://schemas.microsoft.com/office/drawing/2014/main" val="3326383217"/>
                  </a:ext>
                </a:extLst>
              </a:tr>
              <a:tr h="383832">
                <a:tc>
                  <a:txBody>
                    <a:bodyPr/>
                    <a:lstStyle/>
                    <a:p>
                      <a:pPr marL="447675" indent="-447675"/>
                      <a:r>
                        <a:rPr lang="en-US" sz="1800" b="0" dirty="0">
                          <a:solidFill>
                            <a:schemeClr val="tx1"/>
                          </a:solidFill>
                          <a:latin typeface="Calibri" panose="020F0502020204030204" pitchFamily="34" charset="0"/>
                          <a:cs typeface="Calibri" panose="020F0502020204030204" pitchFamily="34" charset="0"/>
                        </a:rPr>
                        <a:t>3.	If we planted deciduous trees on podzols, would this improve podzols and make them more fertile?</a:t>
                      </a:r>
                      <a:endParaRPr lang="en-US" sz="1800" b="0" i="0" dirty="0">
                        <a:solidFill>
                          <a:schemeClr val="tx1"/>
                        </a:solidFill>
                        <a:latin typeface="Calibri" panose="020F0502020204030204" pitchFamily="34" charset="0"/>
                        <a:cs typeface="Calibri" panose="020F0502020204030204" pitchFamily="34" charset="0"/>
                      </a:endParaRPr>
                    </a:p>
                  </a:txBody>
                  <a:tcPr marL="75570" marR="75570"/>
                </a:tc>
                <a:extLst>
                  <a:ext uri="{0D108BD9-81ED-4DB2-BD59-A6C34878D82A}">
                    <a16:rowId xmlns:a16="http://schemas.microsoft.com/office/drawing/2014/main" val="173032511"/>
                  </a:ext>
                </a:extLst>
              </a:tr>
            </a:tbl>
          </a:graphicData>
        </a:graphic>
      </p:graphicFrame>
    </p:spTree>
    <p:extLst>
      <p:ext uri="{BB962C8B-B14F-4D97-AF65-F5344CB8AC3E}">
        <p14:creationId xmlns:p14="http://schemas.microsoft.com/office/powerpoint/2010/main" val="249735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2"/>
          <p:cNvSpPr/>
          <p:nvPr/>
        </p:nvSpPr>
        <p:spPr>
          <a:xfrm>
            <a:off x="0" y="1"/>
            <a:ext cx="12192000" cy="5881510"/>
          </a:xfrm>
          <a:prstGeom prst="rect">
            <a:avLst/>
          </a:prstGeom>
          <a:solidFill>
            <a:srgbClr val="FFDE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9" name="Google Shape;159;p12"/>
          <p:cNvSpPr txBox="1"/>
          <p:nvPr/>
        </p:nvSpPr>
        <p:spPr>
          <a:xfrm>
            <a:off x="463296" y="2322655"/>
            <a:ext cx="10515600" cy="618101"/>
          </a:xfrm>
          <a:prstGeom prst="rect">
            <a:avLst/>
          </a:prstGeom>
          <a:noFill/>
          <a:ln>
            <a:noFill/>
          </a:ln>
        </p:spPr>
        <p:txBody>
          <a:bodyPr spcFirstLastPara="1" wrap="square" lIns="91425" tIns="45700" rIns="91425" bIns="45700" anchor="t" anchorCtr="0">
            <a:noAutofit/>
          </a:bodyPr>
          <a:lstStyle/>
          <a:p>
            <a:r>
              <a:rPr lang="en-US" sz="2000" b="1" dirty="0">
                <a:solidFill>
                  <a:srgbClr val="1E4783"/>
                </a:solidFill>
                <a:latin typeface="Calibri" panose="020F0502020204030204" pitchFamily="34" charset="0"/>
                <a:cs typeface="Calibri" panose="020F0502020204030204" pitchFamily="34" charset="0"/>
              </a:rPr>
              <a:t>Go to Section 14.4 on page 76 of your Skills Book.</a:t>
            </a:r>
          </a:p>
        </p:txBody>
      </p:sp>
      <p:sp>
        <p:nvSpPr>
          <p:cNvPr id="5" name="Title 6">
            <a:extLst>
              <a:ext uri="{FF2B5EF4-FFF2-40B4-BE49-F238E27FC236}">
                <a16:creationId xmlns:a16="http://schemas.microsoft.com/office/drawing/2014/main" id="{C2DAEFD1-3E6A-EB43-90FF-558155A53300}"/>
              </a:ext>
            </a:extLst>
          </p:cNvPr>
          <p:cNvSpPr txBox="1">
            <a:spLocks/>
          </p:cNvSpPr>
          <p:nvPr/>
        </p:nvSpPr>
        <p:spPr>
          <a:xfrm>
            <a:off x="432000" y="360000"/>
            <a:ext cx="10515600"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r>
              <a:rPr lang="en-US" sz="3200" dirty="0">
                <a:solidFill>
                  <a:srgbClr val="FF0000"/>
                </a:solidFill>
              </a:rPr>
              <a:t>14.4</a:t>
            </a:r>
            <a:r>
              <a:rPr lang="en-US" sz="3200" dirty="0">
                <a:solidFill>
                  <a:srgbClr val="1E4783"/>
                </a:solidFill>
              </a:rPr>
              <a:t> Describe contrasting soils in Ireland.</a:t>
            </a:r>
            <a:endParaRPr lang="en-IE" sz="3200" dirty="0">
              <a:solidFill>
                <a:srgbClr val="1E4783"/>
              </a:solidFill>
            </a:endParaRPr>
          </a:p>
        </p:txBody>
      </p:sp>
    </p:spTree>
    <p:extLst>
      <p:ext uri="{BB962C8B-B14F-4D97-AF65-F5344CB8AC3E}">
        <p14:creationId xmlns:p14="http://schemas.microsoft.com/office/powerpoint/2010/main" val="1431017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EC0A58A4-69DE-C54D-978F-291A379DE7C9}"/>
              </a:ext>
            </a:extLst>
          </p:cNvPr>
          <p:cNvSpPr txBox="1">
            <a:spLocks/>
          </p:cNvSpPr>
          <p:nvPr/>
        </p:nvSpPr>
        <p:spPr>
          <a:xfrm>
            <a:off x="432000" y="360000"/>
            <a:ext cx="10515600"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r>
              <a:rPr lang="en-US" sz="3200" dirty="0">
                <a:solidFill>
                  <a:srgbClr val="1E4783"/>
                </a:solidFill>
                <a:latin typeface="+mn-lt"/>
              </a:rPr>
              <a:t>Keyword connections</a:t>
            </a:r>
          </a:p>
        </p:txBody>
      </p:sp>
      <p:pic>
        <p:nvPicPr>
          <p:cNvPr id="6" name="Picture 5" descr="Text&#10;&#10;Description automatically generated">
            <a:extLst>
              <a:ext uri="{FF2B5EF4-FFF2-40B4-BE49-F238E27FC236}">
                <a16:creationId xmlns:a16="http://schemas.microsoft.com/office/drawing/2014/main" id="{4D091C38-BFD2-89A4-F9F0-ABAAFEE61FC0}"/>
              </a:ext>
            </a:extLst>
          </p:cNvPr>
          <p:cNvPicPr>
            <a:picLocks noChangeAspect="1"/>
          </p:cNvPicPr>
          <p:nvPr/>
        </p:nvPicPr>
        <p:blipFill>
          <a:blip r:embed="rId2"/>
          <a:stretch>
            <a:fillRect/>
          </a:stretch>
        </p:blipFill>
        <p:spPr>
          <a:xfrm>
            <a:off x="1237829" y="1283784"/>
            <a:ext cx="9716342" cy="4290432"/>
          </a:xfrm>
          <a:prstGeom prst="rect">
            <a:avLst/>
          </a:prstGeom>
        </p:spPr>
      </p:pic>
    </p:spTree>
    <p:extLst>
      <p:ext uri="{BB962C8B-B14F-4D97-AF65-F5344CB8AC3E}">
        <p14:creationId xmlns:p14="http://schemas.microsoft.com/office/powerpoint/2010/main" val="1330562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EC0A58A4-69DE-C54D-978F-291A379DE7C9}"/>
              </a:ext>
            </a:extLst>
          </p:cNvPr>
          <p:cNvSpPr txBox="1">
            <a:spLocks/>
          </p:cNvSpPr>
          <p:nvPr/>
        </p:nvSpPr>
        <p:spPr>
          <a:xfrm>
            <a:off x="279699" y="260759"/>
            <a:ext cx="10515600" cy="618101"/>
          </a:xfrm>
          <a:prstGeom prst="rect">
            <a:avLst/>
          </a:prstGeom>
        </p:spPr>
        <p:txBody>
          <a:bodyPr lIns="91440" tIns="45720" rIns="91440" bIns="45720" anchor="t"/>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r>
              <a:rPr lang="en-US" sz="3200" dirty="0">
                <a:solidFill>
                  <a:srgbClr val="FF0000"/>
                </a:solidFill>
                <a:latin typeface="Calibri"/>
                <a:cs typeface="Calibri"/>
              </a:rPr>
              <a:t>14.5</a:t>
            </a:r>
            <a:r>
              <a:rPr lang="en-US" sz="3200" dirty="0">
                <a:solidFill>
                  <a:srgbClr val="1E4783"/>
                </a:solidFill>
                <a:latin typeface="Calibri"/>
                <a:cs typeface="Calibri"/>
              </a:rPr>
              <a:t> Explain how soil and vegetation are interconnected. </a:t>
            </a:r>
            <a:endParaRPr lang="en-IE" sz="3200">
              <a:solidFill>
                <a:srgbClr val="1E4783"/>
              </a:solidFill>
              <a:latin typeface="Calibri"/>
              <a:cs typeface="Calibri"/>
            </a:endParaRPr>
          </a:p>
        </p:txBody>
      </p:sp>
      <p:sp>
        <p:nvSpPr>
          <p:cNvPr id="2" name="TextBox 1">
            <a:extLst>
              <a:ext uri="{FF2B5EF4-FFF2-40B4-BE49-F238E27FC236}">
                <a16:creationId xmlns:a16="http://schemas.microsoft.com/office/drawing/2014/main" id="{C250DC7F-B980-7445-B06D-7031B52640F7}"/>
              </a:ext>
            </a:extLst>
          </p:cNvPr>
          <p:cNvSpPr txBox="1"/>
          <p:nvPr/>
        </p:nvSpPr>
        <p:spPr>
          <a:xfrm>
            <a:off x="372931" y="1166848"/>
            <a:ext cx="4615279" cy="3708708"/>
          </a:xfrm>
          <a:prstGeom prst="rect">
            <a:avLst/>
          </a:prstGeom>
        </p:spPr>
        <p:txBody>
          <a:bodyPr wrap="square" rtlCol="0">
            <a:spAutoFit/>
          </a:bodyPr>
          <a:lstStyle/>
          <a:p>
            <a:pPr>
              <a:spcAft>
                <a:spcPts val="600"/>
              </a:spcAft>
            </a:pPr>
            <a:r>
              <a:rPr lang="en-US" sz="2000" dirty="0">
                <a:solidFill>
                  <a:srgbClr val="1E4783"/>
                </a:solidFill>
              </a:rPr>
              <a:t>Soil forms part of an </a:t>
            </a:r>
            <a:r>
              <a:rPr lang="en-US" sz="2000" b="1" dirty="0">
                <a:solidFill>
                  <a:srgbClr val="1E4783"/>
                </a:solidFill>
              </a:rPr>
              <a:t>ecosystem</a:t>
            </a:r>
            <a:r>
              <a:rPr lang="en-US" sz="2000" dirty="0">
                <a:solidFill>
                  <a:srgbClr val="1E4783"/>
                </a:solidFill>
              </a:rPr>
              <a:t> or </a:t>
            </a:r>
            <a:r>
              <a:rPr lang="en-US" sz="2000" b="1" dirty="0">
                <a:solidFill>
                  <a:srgbClr val="1E4783"/>
                </a:solidFill>
              </a:rPr>
              <a:t>biome</a:t>
            </a:r>
            <a:r>
              <a:rPr lang="en-US" sz="2000" dirty="0">
                <a:solidFill>
                  <a:srgbClr val="1E4783"/>
                </a:solidFill>
              </a:rPr>
              <a:t>. </a:t>
            </a:r>
          </a:p>
          <a:p>
            <a:pPr marL="285750" indent="-285750">
              <a:spcAft>
                <a:spcPts val="600"/>
              </a:spcAft>
              <a:buClr>
                <a:srgbClr val="FF0000"/>
              </a:buClr>
              <a:buFont typeface="Arial" panose="020B0604020202020204" pitchFamily="34" charset="0"/>
              <a:buChar char="•"/>
            </a:pPr>
            <a:r>
              <a:rPr lang="en-US" sz="2000" dirty="0">
                <a:solidFill>
                  <a:srgbClr val="1E4783"/>
                </a:solidFill>
              </a:rPr>
              <a:t>An ecosystem is an area where plants, animals and other organisms interact with the physical landscape and climate. </a:t>
            </a:r>
          </a:p>
          <a:p>
            <a:pPr marL="285750" indent="-285750">
              <a:spcAft>
                <a:spcPts val="600"/>
              </a:spcAft>
              <a:buClr>
                <a:srgbClr val="FF0000"/>
              </a:buClr>
              <a:buFont typeface="Arial" panose="020B0604020202020204" pitchFamily="34" charset="0"/>
              <a:buChar char="•"/>
            </a:pPr>
            <a:r>
              <a:rPr lang="en-US" sz="2000" dirty="0">
                <a:solidFill>
                  <a:srgbClr val="1E4783"/>
                </a:solidFill>
              </a:rPr>
              <a:t>Soil and plants interact in an ecosystem as part of the </a:t>
            </a:r>
            <a:r>
              <a:rPr lang="en-US" sz="2000" b="1" dirty="0">
                <a:solidFill>
                  <a:srgbClr val="1E4783"/>
                </a:solidFill>
              </a:rPr>
              <a:t>Nutrient Cycle</a:t>
            </a:r>
            <a:r>
              <a:rPr lang="en-US" sz="2000" dirty="0">
                <a:solidFill>
                  <a:srgbClr val="1E4783"/>
                </a:solidFill>
              </a:rPr>
              <a:t>. </a:t>
            </a:r>
          </a:p>
          <a:p>
            <a:pPr marL="285750" indent="-285750">
              <a:buClr>
                <a:srgbClr val="FF0000"/>
              </a:buClr>
              <a:buFont typeface="Arial" panose="020B0604020202020204" pitchFamily="34" charset="0"/>
              <a:buChar char="•"/>
            </a:pPr>
            <a:r>
              <a:rPr lang="en-US" sz="2000" dirty="0">
                <a:solidFill>
                  <a:srgbClr val="1E4783"/>
                </a:solidFill>
              </a:rPr>
              <a:t>The Nutrient Cycle describes how nutrients move between soil and plants and back again. Nutrients are elements such as </a:t>
            </a:r>
            <a:r>
              <a:rPr lang="en-US" sz="2000" b="1" dirty="0">
                <a:solidFill>
                  <a:srgbClr val="1E4783"/>
                </a:solidFill>
              </a:rPr>
              <a:t>nitrogen</a:t>
            </a:r>
            <a:r>
              <a:rPr lang="en-US" sz="2000" dirty="0">
                <a:solidFill>
                  <a:srgbClr val="1E4783"/>
                </a:solidFill>
              </a:rPr>
              <a:t>, </a:t>
            </a:r>
            <a:r>
              <a:rPr lang="en-US" sz="2000" b="1" dirty="0">
                <a:solidFill>
                  <a:srgbClr val="1E4783"/>
                </a:solidFill>
              </a:rPr>
              <a:t>carbon</a:t>
            </a:r>
            <a:r>
              <a:rPr lang="en-US" sz="2000" dirty="0">
                <a:solidFill>
                  <a:srgbClr val="1E4783"/>
                </a:solidFill>
              </a:rPr>
              <a:t> and </a:t>
            </a:r>
            <a:r>
              <a:rPr lang="en-US" sz="2000" b="1" dirty="0">
                <a:solidFill>
                  <a:srgbClr val="1E4783"/>
                </a:solidFill>
              </a:rPr>
              <a:t>iron</a:t>
            </a:r>
            <a:r>
              <a:rPr lang="en-US" sz="2000" dirty="0">
                <a:solidFill>
                  <a:srgbClr val="1E4783"/>
                </a:solidFill>
              </a:rPr>
              <a:t>. </a:t>
            </a:r>
          </a:p>
        </p:txBody>
      </p:sp>
      <p:pic>
        <p:nvPicPr>
          <p:cNvPr id="5" name="Picture 4" descr="Diagram&#10;&#10;Description automatically generated">
            <a:extLst>
              <a:ext uri="{FF2B5EF4-FFF2-40B4-BE49-F238E27FC236}">
                <a16:creationId xmlns:a16="http://schemas.microsoft.com/office/drawing/2014/main" id="{EA95A43C-CE01-EDCF-95AB-473A75927CD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98472" y="1166848"/>
            <a:ext cx="5835198" cy="4343937"/>
          </a:xfrm>
          <a:prstGeom prst="rect">
            <a:avLst/>
          </a:prstGeom>
        </p:spPr>
      </p:pic>
    </p:spTree>
    <p:extLst>
      <p:ext uri="{BB962C8B-B14F-4D97-AF65-F5344CB8AC3E}">
        <p14:creationId xmlns:p14="http://schemas.microsoft.com/office/powerpoint/2010/main" val="37497813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EC0A58A4-69DE-C54D-978F-291A379DE7C9}"/>
              </a:ext>
            </a:extLst>
          </p:cNvPr>
          <p:cNvSpPr txBox="1">
            <a:spLocks/>
          </p:cNvSpPr>
          <p:nvPr/>
        </p:nvSpPr>
        <p:spPr>
          <a:xfrm>
            <a:off x="279699" y="260759"/>
            <a:ext cx="10515600" cy="618101"/>
          </a:xfrm>
          <a:prstGeom prst="rect">
            <a:avLst/>
          </a:prstGeom>
        </p:spPr>
        <p:txBody>
          <a:bodyPr lIns="91440" tIns="45720" rIns="91440" bIns="45720" anchor="t"/>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r>
              <a:rPr lang="en-US" sz="3200" dirty="0">
                <a:solidFill>
                  <a:srgbClr val="FF0000"/>
                </a:solidFill>
                <a:latin typeface="Calibri"/>
                <a:cs typeface="Calibri"/>
              </a:rPr>
              <a:t>14.5</a:t>
            </a:r>
            <a:r>
              <a:rPr lang="en-US" sz="3200" dirty="0">
                <a:solidFill>
                  <a:srgbClr val="1E4783"/>
                </a:solidFill>
                <a:latin typeface="Calibri"/>
                <a:cs typeface="Calibri"/>
              </a:rPr>
              <a:t> Explain how soil and vegetation are interconnected.</a:t>
            </a:r>
            <a:r>
              <a:rPr lang="en-US" sz="3200" dirty="0">
                <a:solidFill>
                  <a:srgbClr val="1E4783"/>
                </a:solidFill>
                <a:latin typeface="Glory"/>
              </a:rPr>
              <a:t> </a:t>
            </a:r>
            <a:endParaRPr lang="en-IE" sz="3200" dirty="0">
              <a:solidFill>
                <a:srgbClr val="1E4783"/>
              </a:solidFill>
            </a:endParaRPr>
          </a:p>
        </p:txBody>
      </p:sp>
      <p:sp>
        <p:nvSpPr>
          <p:cNvPr id="2" name="TextBox 1">
            <a:extLst>
              <a:ext uri="{FF2B5EF4-FFF2-40B4-BE49-F238E27FC236}">
                <a16:creationId xmlns:a16="http://schemas.microsoft.com/office/drawing/2014/main" id="{C250DC7F-B980-7445-B06D-7031B52640F7}"/>
              </a:ext>
            </a:extLst>
          </p:cNvPr>
          <p:cNvSpPr txBox="1"/>
          <p:nvPr/>
        </p:nvSpPr>
        <p:spPr>
          <a:xfrm>
            <a:off x="279699" y="979018"/>
            <a:ext cx="7470629" cy="4401205"/>
          </a:xfrm>
          <a:prstGeom prst="rect">
            <a:avLst/>
          </a:prstGeom>
        </p:spPr>
        <p:txBody>
          <a:bodyPr wrap="square" rtlCol="0">
            <a:spAutoFit/>
          </a:bodyPr>
          <a:lstStyle/>
          <a:p>
            <a:pPr marL="447675" lvl="1" indent="-447675">
              <a:spcBef>
                <a:spcPts val="600"/>
              </a:spcBef>
              <a:spcAft>
                <a:spcPts val="600"/>
              </a:spcAft>
              <a:buClr>
                <a:srgbClr val="FF0000"/>
              </a:buClr>
              <a:buFont typeface="+mj-lt"/>
              <a:buAutoNum type="arabicPeriod"/>
            </a:pPr>
            <a:r>
              <a:rPr lang="en-US" sz="2000" b="1" dirty="0">
                <a:solidFill>
                  <a:srgbClr val="1E4783"/>
                </a:solidFill>
              </a:rPr>
              <a:t>Nutrients</a:t>
            </a:r>
            <a:r>
              <a:rPr lang="en-US" sz="2000" dirty="0">
                <a:solidFill>
                  <a:srgbClr val="1E4783"/>
                </a:solidFill>
              </a:rPr>
              <a:t> enter the soil from the </a:t>
            </a:r>
            <a:r>
              <a:rPr lang="en-US" sz="2000" b="1" dirty="0">
                <a:solidFill>
                  <a:srgbClr val="1E4783"/>
                </a:solidFill>
              </a:rPr>
              <a:t>parent material </a:t>
            </a:r>
            <a:r>
              <a:rPr lang="en-US" sz="2000" dirty="0">
                <a:solidFill>
                  <a:srgbClr val="1E4783"/>
                </a:solidFill>
              </a:rPr>
              <a:t>and from the atmosphere.</a:t>
            </a:r>
          </a:p>
          <a:p>
            <a:pPr marL="447675" lvl="1" indent="-447675">
              <a:spcBef>
                <a:spcPts val="600"/>
              </a:spcBef>
              <a:spcAft>
                <a:spcPts val="600"/>
              </a:spcAft>
              <a:buClr>
                <a:srgbClr val="FF0000"/>
              </a:buClr>
              <a:buFont typeface="+mj-lt"/>
              <a:buAutoNum type="arabicPeriod"/>
            </a:pPr>
            <a:r>
              <a:rPr lang="en-US" sz="2000" b="1" dirty="0">
                <a:solidFill>
                  <a:srgbClr val="1E4783"/>
                </a:solidFill>
              </a:rPr>
              <a:t>Plants absorb </a:t>
            </a:r>
            <a:r>
              <a:rPr lang="en-US" sz="2000" dirty="0">
                <a:solidFill>
                  <a:srgbClr val="1E4783"/>
                </a:solidFill>
              </a:rPr>
              <a:t>nutrients from the soil. When </a:t>
            </a:r>
            <a:r>
              <a:rPr lang="en-US" sz="2000" b="1" dirty="0">
                <a:solidFill>
                  <a:srgbClr val="1E4783"/>
                </a:solidFill>
              </a:rPr>
              <a:t>leaves</a:t>
            </a:r>
            <a:r>
              <a:rPr lang="en-US" sz="2000" dirty="0">
                <a:solidFill>
                  <a:srgbClr val="1E4783"/>
                </a:solidFill>
              </a:rPr>
              <a:t> fall from plants, they decay to form </a:t>
            </a:r>
            <a:r>
              <a:rPr lang="en-US" sz="2000" b="1" dirty="0">
                <a:solidFill>
                  <a:srgbClr val="1E4783"/>
                </a:solidFill>
              </a:rPr>
              <a:t>humus</a:t>
            </a:r>
            <a:r>
              <a:rPr lang="en-US" sz="2000" dirty="0">
                <a:solidFill>
                  <a:srgbClr val="1E4783"/>
                </a:solidFill>
              </a:rPr>
              <a:t>. Nutrients from humus enter the soil and the </a:t>
            </a:r>
            <a:r>
              <a:rPr lang="en-US" sz="2000" b="1" dirty="0">
                <a:solidFill>
                  <a:srgbClr val="1E4783"/>
                </a:solidFill>
              </a:rPr>
              <a:t>cycle</a:t>
            </a:r>
            <a:r>
              <a:rPr lang="en-US" sz="2000" dirty="0">
                <a:solidFill>
                  <a:srgbClr val="1E4783"/>
                </a:solidFill>
              </a:rPr>
              <a:t> repeats itself.</a:t>
            </a:r>
          </a:p>
          <a:p>
            <a:pPr marL="447675" lvl="1" indent="-447675">
              <a:spcBef>
                <a:spcPts val="600"/>
              </a:spcBef>
              <a:spcAft>
                <a:spcPts val="600"/>
              </a:spcAft>
              <a:buClr>
                <a:srgbClr val="FF0000"/>
              </a:buClr>
              <a:buFont typeface="+mj-lt"/>
              <a:buAutoNum type="arabicPeriod"/>
            </a:pPr>
            <a:r>
              <a:rPr lang="en-US" sz="2000" dirty="0">
                <a:solidFill>
                  <a:srgbClr val="1E4783"/>
                </a:solidFill>
              </a:rPr>
              <a:t>If there is too much rainfall, </a:t>
            </a:r>
            <a:r>
              <a:rPr lang="en-US" sz="2000" b="1" dirty="0">
                <a:solidFill>
                  <a:srgbClr val="1E4783"/>
                </a:solidFill>
              </a:rPr>
              <a:t>leaching</a:t>
            </a:r>
            <a:r>
              <a:rPr lang="en-US" sz="2000" dirty="0">
                <a:solidFill>
                  <a:srgbClr val="1E4783"/>
                </a:solidFill>
              </a:rPr>
              <a:t> may happen. This stops plants from absorbing nutrients.</a:t>
            </a:r>
          </a:p>
          <a:p>
            <a:pPr marL="447675" lvl="1" indent="-447675">
              <a:spcBef>
                <a:spcPts val="600"/>
              </a:spcBef>
              <a:spcAft>
                <a:spcPts val="600"/>
              </a:spcAft>
              <a:buClr>
                <a:srgbClr val="FF0000"/>
              </a:buClr>
              <a:buFont typeface="+mj-lt"/>
              <a:buAutoNum type="arabicPeriod"/>
            </a:pPr>
            <a:r>
              <a:rPr lang="en-US" sz="2000" dirty="0">
                <a:solidFill>
                  <a:srgbClr val="1E4783"/>
                </a:solidFill>
              </a:rPr>
              <a:t>If nutrients are not available to plants, they cannot thrive and they cannot provide enough plant litter for a rich humus. The soil becomes infertile.</a:t>
            </a:r>
          </a:p>
          <a:p>
            <a:pPr marL="447675" lvl="1" indent="-447675">
              <a:spcBef>
                <a:spcPts val="600"/>
              </a:spcBef>
              <a:spcAft>
                <a:spcPts val="600"/>
              </a:spcAft>
              <a:buClr>
                <a:srgbClr val="FF0000"/>
              </a:buClr>
              <a:buFont typeface="+mj-lt"/>
              <a:buAutoNum type="arabicPeriod"/>
            </a:pPr>
            <a:r>
              <a:rPr lang="en-US" sz="2000" dirty="0">
                <a:solidFill>
                  <a:srgbClr val="1E4783"/>
                </a:solidFill>
              </a:rPr>
              <a:t>The Nutrient Cycle shows us that plants and soils are dependent on each other.</a:t>
            </a:r>
            <a:endParaRPr lang="en-US" sz="2000" dirty="0">
              <a:solidFill>
                <a:srgbClr val="1E4783"/>
              </a:solidFill>
              <a:latin typeface="+mn-lt"/>
            </a:endParaRPr>
          </a:p>
        </p:txBody>
      </p:sp>
      <p:pic>
        <p:nvPicPr>
          <p:cNvPr id="5" name="Picture 4" descr="Diagram&#10;&#10;Description automatically generated">
            <a:extLst>
              <a:ext uri="{FF2B5EF4-FFF2-40B4-BE49-F238E27FC236}">
                <a16:creationId xmlns:a16="http://schemas.microsoft.com/office/drawing/2014/main" id="{EC179430-8C06-EB7F-D423-F8C17FA36FD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34537" y="1527814"/>
            <a:ext cx="4241726" cy="3157698"/>
          </a:xfrm>
          <a:prstGeom prst="rect">
            <a:avLst/>
          </a:prstGeom>
        </p:spPr>
      </p:pic>
    </p:spTree>
    <p:extLst>
      <p:ext uri="{BB962C8B-B14F-4D97-AF65-F5344CB8AC3E}">
        <p14:creationId xmlns:p14="http://schemas.microsoft.com/office/powerpoint/2010/main" val="22071044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2"/>
          <p:cNvSpPr/>
          <p:nvPr/>
        </p:nvSpPr>
        <p:spPr>
          <a:xfrm>
            <a:off x="0" y="1"/>
            <a:ext cx="12192000" cy="5881510"/>
          </a:xfrm>
          <a:prstGeom prst="rect">
            <a:avLst/>
          </a:prstGeom>
          <a:solidFill>
            <a:srgbClr val="FFDE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9" name="Google Shape;159;p12"/>
          <p:cNvSpPr txBox="1"/>
          <p:nvPr/>
        </p:nvSpPr>
        <p:spPr>
          <a:xfrm>
            <a:off x="463296" y="2322655"/>
            <a:ext cx="10515600" cy="618101"/>
          </a:xfrm>
          <a:prstGeom prst="rect">
            <a:avLst/>
          </a:prstGeom>
          <a:noFill/>
          <a:ln>
            <a:noFill/>
          </a:ln>
        </p:spPr>
        <p:txBody>
          <a:bodyPr spcFirstLastPara="1" wrap="square" lIns="91425" tIns="45700" rIns="91425" bIns="45700" anchor="t" anchorCtr="0">
            <a:noAutofit/>
          </a:bodyPr>
          <a:lstStyle/>
          <a:p>
            <a:r>
              <a:rPr lang="en-US" sz="2000" b="1" dirty="0">
                <a:solidFill>
                  <a:srgbClr val="1E4783"/>
                </a:solidFill>
                <a:latin typeface="Calibri" panose="020F0502020204030204" pitchFamily="34" charset="0"/>
                <a:cs typeface="Calibri" panose="020F0502020204030204" pitchFamily="34" charset="0"/>
              </a:rPr>
              <a:t>Go to Section 14.5 on page 78 of your Skills Book.</a:t>
            </a:r>
          </a:p>
        </p:txBody>
      </p:sp>
      <p:sp>
        <p:nvSpPr>
          <p:cNvPr id="5" name="Title 6">
            <a:extLst>
              <a:ext uri="{FF2B5EF4-FFF2-40B4-BE49-F238E27FC236}">
                <a16:creationId xmlns:a16="http://schemas.microsoft.com/office/drawing/2014/main" id="{C2DAEFD1-3E6A-EB43-90FF-558155A53300}"/>
              </a:ext>
            </a:extLst>
          </p:cNvPr>
          <p:cNvSpPr txBox="1">
            <a:spLocks/>
          </p:cNvSpPr>
          <p:nvPr/>
        </p:nvSpPr>
        <p:spPr>
          <a:xfrm>
            <a:off x="432000" y="360000"/>
            <a:ext cx="10515600" cy="618101"/>
          </a:xfrm>
          <a:prstGeom prst="rect">
            <a:avLst/>
          </a:prstGeom>
        </p:spPr>
        <p:txBody>
          <a:bodyPr lIns="91440" tIns="45720" rIns="91440" bIns="45720" anchor="t"/>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r>
              <a:rPr lang="en-US" sz="3200" dirty="0">
                <a:solidFill>
                  <a:srgbClr val="FF0000"/>
                </a:solidFill>
                <a:latin typeface="Calibri"/>
                <a:cs typeface="Calibri"/>
              </a:rPr>
              <a:t>14.5</a:t>
            </a:r>
            <a:r>
              <a:rPr lang="en-US" sz="3200" dirty="0">
                <a:solidFill>
                  <a:srgbClr val="1E4783"/>
                </a:solidFill>
                <a:latin typeface="Calibri"/>
                <a:cs typeface="Calibri"/>
              </a:rPr>
              <a:t> Explain how soil and vegetation are interconnected.</a:t>
            </a:r>
            <a:r>
              <a:rPr lang="en-US" sz="3200" dirty="0">
                <a:solidFill>
                  <a:srgbClr val="1E4783"/>
                </a:solidFill>
                <a:latin typeface="Glory"/>
              </a:rPr>
              <a:t> </a:t>
            </a:r>
            <a:endParaRPr lang="en-IE" sz="3200" dirty="0">
              <a:solidFill>
                <a:srgbClr val="1E4783"/>
              </a:solidFill>
            </a:endParaRPr>
          </a:p>
        </p:txBody>
      </p:sp>
    </p:spTree>
    <p:extLst>
      <p:ext uri="{BB962C8B-B14F-4D97-AF65-F5344CB8AC3E}">
        <p14:creationId xmlns:p14="http://schemas.microsoft.com/office/powerpoint/2010/main" val="15374896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23378F88-727F-5749-B218-762E446EC343}"/>
              </a:ext>
            </a:extLst>
          </p:cNvPr>
          <p:cNvSpPr txBox="1">
            <a:spLocks/>
          </p:cNvSpPr>
          <p:nvPr/>
        </p:nvSpPr>
        <p:spPr>
          <a:xfrm>
            <a:off x="432000" y="360000"/>
            <a:ext cx="10515600"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r>
              <a:rPr lang="en-US" sz="3200" dirty="0">
                <a:solidFill>
                  <a:srgbClr val="FF0000"/>
                </a:solidFill>
              </a:rPr>
              <a:t>14.6</a:t>
            </a:r>
            <a:r>
              <a:rPr lang="en-US" sz="3200" dirty="0">
                <a:solidFill>
                  <a:srgbClr val="1E4783"/>
                </a:solidFill>
              </a:rPr>
              <a:t> Describe the exploitation of soil as a natural resource.</a:t>
            </a:r>
            <a:r>
              <a:rPr lang="en-GB" sz="3200" dirty="0">
                <a:solidFill>
                  <a:srgbClr val="1E4783"/>
                </a:solidFill>
              </a:rPr>
              <a:t>	</a:t>
            </a:r>
            <a:endParaRPr lang="en-IE" sz="3200" dirty="0">
              <a:solidFill>
                <a:srgbClr val="1E4783"/>
              </a:solidFill>
            </a:endParaRPr>
          </a:p>
        </p:txBody>
      </p:sp>
      <p:sp>
        <p:nvSpPr>
          <p:cNvPr id="5" name="TextBox 4">
            <a:extLst>
              <a:ext uri="{FF2B5EF4-FFF2-40B4-BE49-F238E27FC236}">
                <a16:creationId xmlns:a16="http://schemas.microsoft.com/office/drawing/2014/main" id="{883136DB-A73D-3840-BB2D-1848EB45697C}"/>
              </a:ext>
            </a:extLst>
          </p:cNvPr>
          <p:cNvSpPr txBox="1"/>
          <p:nvPr/>
        </p:nvSpPr>
        <p:spPr>
          <a:xfrm>
            <a:off x="371882" y="4309765"/>
            <a:ext cx="7517184" cy="923330"/>
          </a:xfrm>
          <a:prstGeom prst="rect">
            <a:avLst/>
          </a:prstGeom>
        </p:spPr>
        <p:txBody>
          <a:bodyPr wrap="square" rtlCol="0">
            <a:spAutoFit/>
          </a:bodyPr>
          <a:lstStyle/>
          <a:p>
            <a:r>
              <a:rPr lang="en-US" dirty="0">
                <a:solidFill>
                  <a:srgbClr val="1E4783"/>
                </a:solidFill>
              </a:rPr>
              <a:t>If we protect and conserve soil, we can use it sustainably. This means we can use soil to meet our needs today and still have soil to allow future generations to meet their needs. </a:t>
            </a:r>
            <a:endParaRPr lang="en-US" dirty="0">
              <a:solidFill>
                <a:srgbClr val="1E4783"/>
              </a:solidFill>
              <a:latin typeface="+mn-lt"/>
            </a:endParaRPr>
          </a:p>
        </p:txBody>
      </p:sp>
      <p:sp>
        <p:nvSpPr>
          <p:cNvPr id="3" name="TextBox 2">
            <a:extLst>
              <a:ext uri="{FF2B5EF4-FFF2-40B4-BE49-F238E27FC236}">
                <a16:creationId xmlns:a16="http://schemas.microsoft.com/office/drawing/2014/main" id="{CBEDE26A-B885-4E42-8A28-0B58BFE3FA5B}"/>
              </a:ext>
            </a:extLst>
          </p:cNvPr>
          <p:cNvSpPr txBox="1"/>
          <p:nvPr/>
        </p:nvSpPr>
        <p:spPr>
          <a:xfrm>
            <a:off x="432000" y="1013902"/>
            <a:ext cx="6825727" cy="3416320"/>
          </a:xfrm>
          <a:prstGeom prst="rect">
            <a:avLst/>
          </a:prstGeom>
        </p:spPr>
        <p:txBody>
          <a:bodyPr wrap="square" rtlCol="0">
            <a:spAutoFit/>
          </a:bodyPr>
          <a:lstStyle/>
          <a:p>
            <a:r>
              <a:rPr lang="en-US" dirty="0">
                <a:solidFill>
                  <a:srgbClr val="1E4783"/>
                </a:solidFill>
              </a:rPr>
              <a:t>A </a:t>
            </a:r>
            <a:r>
              <a:rPr lang="en-US" b="1" dirty="0">
                <a:solidFill>
                  <a:srgbClr val="1E4783"/>
                </a:solidFill>
              </a:rPr>
              <a:t>natural resource </a:t>
            </a:r>
            <a:r>
              <a:rPr lang="en-US" dirty="0">
                <a:solidFill>
                  <a:srgbClr val="1E4783"/>
                </a:solidFill>
              </a:rPr>
              <a:t>is material in nature that we can use to improve </a:t>
            </a:r>
            <a:br>
              <a:rPr lang="en-US" dirty="0">
                <a:solidFill>
                  <a:srgbClr val="1E4783"/>
                </a:solidFill>
              </a:rPr>
            </a:br>
            <a:r>
              <a:rPr lang="en-US" dirty="0">
                <a:solidFill>
                  <a:srgbClr val="1E4783"/>
                </a:solidFill>
              </a:rPr>
              <a:t>our life. </a:t>
            </a:r>
          </a:p>
          <a:p>
            <a:r>
              <a:rPr lang="en-US" dirty="0">
                <a:solidFill>
                  <a:srgbClr val="1E4783"/>
                </a:solidFill>
              </a:rPr>
              <a:t>As a vital natural resource, soils: </a:t>
            </a:r>
          </a:p>
          <a:p>
            <a:pPr marL="742950" lvl="1" indent="-285750">
              <a:buClr>
                <a:srgbClr val="FF0000"/>
              </a:buClr>
              <a:buFont typeface="Arial" panose="020B0604020202020204" pitchFamily="34" charset="0"/>
              <a:buChar char="•"/>
            </a:pPr>
            <a:r>
              <a:rPr lang="en-US" dirty="0">
                <a:solidFill>
                  <a:srgbClr val="1E4783"/>
                </a:solidFill>
              </a:rPr>
              <a:t>Provide the foundation and nutrients for plant growth. </a:t>
            </a:r>
          </a:p>
          <a:p>
            <a:pPr marL="1200150" lvl="2" indent="-285750">
              <a:buClr>
                <a:srgbClr val="FF0000"/>
              </a:buClr>
              <a:buFont typeface="Arial" panose="020B0604020202020204" pitchFamily="34" charset="0"/>
              <a:buChar char="•"/>
            </a:pPr>
            <a:r>
              <a:rPr lang="en-US" dirty="0">
                <a:solidFill>
                  <a:srgbClr val="1E4783"/>
                </a:solidFill>
              </a:rPr>
              <a:t>Plants provide the food humans and animals eat. </a:t>
            </a:r>
          </a:p>
          <a:p>
            <a:pPr marL="1200150" lvl="2" indent="-285750">
              <a:buClr>
                <a:srgbClr val="FF0000"/>
              </a:buClr>
              <a:buFont typeface="Arial" panose="020B0604020202020204" pitchFamily="34" charset="0"/>
              <a:buChar char="•"/>
            </a:pPr>
            <a:r>
              <a:rPr lang="en-US" dirty="0">
                <a:solidFill>
                  <a:srgbClr val="1E4783"/>
                </a:solidFill>
              </a:rPr>
              <a:t>Plants also provide the </a:t>
            </a:r>
            <a:r>
              <a:rPr lang="en-US" dirty="0" err="1">
                <a:solidFill>
                  <a:srgbClr val="1E4783"/>
                </a:solidFill>
              </a:rPr>
              <a:t>fibres</a:t>
            </a:r>
            <a:r>
              <a:rPr lang="en-US" dirty="0">
                <a:solidFill>
                  <a:srgbClr val="1E4783"/>
                </a:solidFill>
              </a:rPr>
              <a:t> we use to make clothes.</a:t>
            </a:r>
          </a:p>
          <a:p>
            <a:pPr marL="742950" lvl="1" indent="-285750">
              <a:buClr>
                <a:srgbClr val="FF0000"/>
              </a:buClr>
              <a:buFont typeface="Arial" panose="020B0604020202020204" pitchFamily="34" charset="0"/>
              <a:buChar char="•"/>
            </a:pPr>
            <a:r>
              <a:rPr lang="en-US" dirty="0">
                <a:solidFill>
                  <a:srgbClr val="1E4783"/>
                </a:solidFill>
              </a:rPr>
              <a:t>Filter and store the water we drink.</a:t>
            </a:r>
          </a:p>
          <a:p>
            <a:pPr marL="742950" lvl="1" indent="-285750">
              <a:buClr>
                <a:srgbClr val="FF0000"/>
              </a:buClr>
              <a:buFont typeface="Arial" panose="020B0604020202020204" pitchFamily="34" charset="0"/>
              <a:buChar char="•"/>
            </a:pPr>
            <a:r>
              <a:rPr lang="en-US" dirty="0">
                <a:solidFill>
                  <a:srgbClr val="1E4783"/>
                </a:solidFill>
              </a:rPr>
              <a:t>Contain a quarter of the world’s biodiversity.</a:t>
            </a:r>
          </a:p>
          <a:p>
            <a:pPr marL="742950" lvl="1" indent="-285750">
              <a:buClr>
                <a:srgbClr val="FF0000"/>
              </a:buClr>
              <a:buFont typeface="Arial" panose="020B0604020202020204" pitchFamily="34" charset="0"/>
              <a:buChar char="•"/>
            </a:pPr>
            <a:r>
              <a:rPr lang="en-US" dirty="0">
                <a:solidFill>
                  <a:srgbClr val="1E4783"/>
                </a:solidFill>
              </a:rPr>
              <a:t>Act as a carbon store. Protecting soil helps combat climate change.</a:t>
            </a:r>
          </a:p>
          <a:p>
            <a:pPr marL="742950" lvl="1" indent="-285750">
              <a:buClr>
                <a:srgbClr val="FF0000"/>
              </a:buClr>
              <a:buFont typeface="Arial" panose="020B0604020202020204" pitchFamily="34" charset="0"/>
              <a:buChar char="•"/>
            </a:pPr>
            <a:r>
              <a:rPr lang="en-US" dirty="0">
                <a:solidFill>
                  <a:srgbClr val="1E4783"/>
                </a:solidFill>
              </a:rPr>
              <a:t>Provide resources used in making medicine, such as antibiotics.</a:t>
            </a:r>
          </a:p>
          <a:p>
            <a:endParaRPr lang="en-US" dirty="0">
              <a:solidFill>
                <a:srgbClr val="1E4783"/>
              </a:solidFill>
              <a:latin typeface="+mn-lt"/>
            </a:endParaRPr>
          </a:p>
        </p:txBody>
      </p:sp>
      <p:pic>
        <p:nvPicPr>
          <p:cNvPr id="6" name="Picture 5" descr="Text&#10;&#10;Description automatically generated with low confidence">
            <a:extLst>
              <a:ext uri="{FF2B5EF4-FFF2-40B4-BE49-F238E27FC236}">
                <a16:creationId xmlns:a16="http://schemas.microsoft.com/office/drawing/2014/main" id="{104D823A-A764-49BF-19E3-C282C13137D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90679" y="775357"/>
            <a:ext cx="5228119" cy="3139820"/>
          </a:xfrm>
          <a:prstGeom prst="rect">
            <a:avLst/>
          </a:prstGeom>
        </p:spPr>
      </p:pic>
    </p:spTree>
    <p:extLst>
      <p:ext uri="{BB962C8B-B14F-4D97-AF65-F5344CB8AC3E}">
        <p14:creationId xmlns:p14="http://schemas.microsoft.com/office/powerpoint/2010/main" val="781804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EC0A58A4-69DE-C54D-978F-291A379DE7C9}"/>
              </a:ext>
            </a:extLst>
          </p:cNvPr>
          <p:cNvSpPr txBox="1">
            <a:spLocks/>
          </p:cNvSpPr>
          <p:nvPr/>
        </p:nvSpPr>
        <p:spPr>
          <a:xfrm>
            <a:off x="292264" y="184217"/>
            <a:ext cx="10515600"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r>
              <a:rPr lang="en-US" sz="3200" dirty="0">
                <a:solidFill>
                  <a:srgbClr val="FF0000"/>
                </a:solidFill>
              </a:rPr>
              <a:t>14.6</a:t>
            </a:r>
            <a:r>
              <a:rPr lang="en-US" sz="3200" dirty="0">
                <a:solidFill>
                  <a:srgbClr val="1E4783"/>
                </a:solidFill>
              </a:rPr>
              <a:t> Describe the exploitation of soil as a natural resource.</a:t>
            </a:r>
            <a:r>
              <a:rPr lang="en-GB" sz="3200" dirty="0">
                <a:solidFill>
                  <a:srgbClr val="1E4783"/>
                </a:solidFill>
              </a:rPr>
              <a:t>	</a:t>
            </a:r>
            <a:endParaRPr lang="en-IE" sz="3200" dirty="0">
              <a:solidFill>
                <a:srgbClr val="1E4783"/>
              </a:solidFill>
            </a:endParaRPr>
          </a:p>
        </p:txBody>
      </p:sp>
      <p:pic>
        <p:nvPicPr>
          <p:cNvPr id="9" name="Picture 3">
            <a:extLst>
              <a:ext uri="{FF2B5EF4-FFF2-40B4-BE49-F238E27FC236}">
                <a16:creationId xmlns:a16="http://schemas.microsoft.com/office/drawing/2014/main" id="{7CA8C93C-B35E-4CD4-868A-D94127E1107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751333" y="2533925"/>
            <a:ext cx="3282950" cy="218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a:extLst>
              <a:ext uri="{FF2B5EF4-FFF2-40B4-BE49-F238E27FC236}">
                <a16:creationId xmlns:a16="http://schemas.microsoft.com/office/drawing/2014/main" id="{A089F8AD-1309-A547-BC00-4BBDCBCA0D40}"/>
              </a:ext>
            </a:extLst>
          </p:cNvPr>
          <p:cNvGrpSpPr/>
          <p:nvPr/>
        </p:nvGrpSpPr>
        <p:grpSpPr>
          <a:xfrm>
            <a:off x="390112" y="1601733"/>
            <a:ext cx="4820498" cy="813859"/>
            <a:chOff x="363982" y="967031"/>
            <a:chExt cx="4820498" cy="813859"/>
          </a:xfrm>
        </p:grpSpPr>
        <p:pic>
          <p:nvPicPr>
            <p:cNvPr id="7" name="Picture 6" descr="A picture containing text, clipart&#10;&#10;Description automatically generated">
              <a:extLst>
                <a:ext uri="{FF2B5EF4-FFF2-40B4-BE49-F238E27FC236}">
                  <a16:creationId xmlns:a16="http://schemas.microsoft.com/office/drawing/2014/main" id="{2CC41A24-98EC-4F90-9806-664AC48EF91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3982" y="967031"/>
              <a:ext cx="2084070" cy="695626"/>
            </a:xfrm>
            <a:prstGeom prst="rect">
              <a:avLst/>
            </a:prstGeom>
          </p:spPr>
        </p:pic>
        <p:sp>
          <p:nvSpPr>
            <p:cNvPr id="2" name="TextBox 1">
              <a:extLst>
                <a:ext uri="{FF2B5EF4-FFF2-40B4-BE49-F238E27FC236}">
                  <a16:creationId xmlns:a16="http://schemas.microsoft.com/office/drawing/2014/main" id="{57166737-A78E-DD49-BD1E-5245BABCF337}"/>
                </a:ext>
              </a:extLst>
            </p:cNvPr>
            <p:cNvSpPr txBox="1"/>
            <p:nvPr/>
          </p:nvSpPr>
          <p:spPr>
            <a:xfrm>
              <a:off x="914400" y="1319225"/>
              <a:ext cx="4270080" cy="461665"/>
            </a:xfrm>
            <a:prstGeom prst="rect">
              <a:avLst/>
            </a:prstGeom>
          </p:spPr>
          <p:txBody>
            <a:bodyPr wrap="none" rtlCol="0">
              <a:spAutoFit/>
            </a:bodyPr>
            <a:lstStyle/>
            <a:p>
              <a:r>
                <a:rPr lang="en-US" sz="2400" b="1" dirty="0">
                  <a:solidFill>
                    <a:srgbClr val="1E4783"/>
                  </a:solidFill>
                </a:rPr>
                <a:t>Impact of Overgrazing in Ireland</a:t>
              </a:r>
              <a:endParaRPr lang="en-US" sz="2400" b="1" dirty="0">
                <a:solidFill>
                  <a:srgbClr val="1E4783"/>
                </a:solidFill>
                <a:latin typeface="+mn-lt"/>
              </a:endParaRPr>
            </a:p>
          </p:txBody>
        </p:sp>
      </p:grpSp>
      <p:sp>
        <p:nvSpPr>
          <p:cNvPr id="4" name="TextBox 3">
            <a:extLst>
              <a:ext uri="{FF2B5EF4-FFF2-40B4-BE49-F238E27FC236}">
                <a16:creationId xmlns:a16="http://schemas.microsoft.com/office/drawing/2014/main" id="{821AC8D4-0552-1F4A-9DDB-C9D2350509D6}"/>
              </a:ext>
            </a:extLst>
          </p:cNvPr>
          <p:cNvSpPr txBox="1"/>
          <p:nvPr/>
        </p:nvSpPr>
        <p:spPr>
          <a:xfrm>
            <a:off x="390112" y="2533925"/>
            <a:ext cx="8753888" cy="3170099"/>
          </a:xfrm>
          <a:prstGeom prst="rect">
            <a:avLst/>
          </a:prstGeom>
        </p:spPr>
        <p:txBody>
          <a:bodyPr wrap="square" rtlCol="0">
            <a:spAutoFit/>
          </a:bodyPr>
          <a:lstStyle/>
          <a:p>
            <a:pPr marL="342900" indent="-342900">
              <a:buClr>
                <a:srgbClr val="FF0000"/>
              </a:buClr>
              <a:buFont typeface="Arial" panose="020B0604020202020204" pitchFamily="34" charset="0"/>
              <a:buChar char="•"/>
            </a:pPr>
            <a:r>
              <a:rPr lang="en-US" sz="2000" dirty="0">
                <a:solidFill>
                  <a:srgbClr val="1E4783"/>
                </a:solidFill>
              </a:rPr>
              <a:t>Ireland joined the EU in 1973. </a:t>
            </a:r>
          </a:p>
          <a:p>
            <a:pPr marL="800100" lvl="1" indent="-342900">
              <a:buClr>
                <a:srgbClr val="FF0000"/>
              </a:buClr>
              <a:buFont typeface="Arial" panose="020B0604020202020204" pitchFamily="34" charset="0"/>
              <a:buChar char="•"/>
            </a:pPr>
            <a:r>
              <a:rPr lang="en-US" sz="2000" dirty="0">
                <a:solidFill>
                  <a:srgbClr val="1E4783"/>
                </a:solidFill>
              </a:rPr>
              <a:t>The EU gave ﬁnancial support (money) to farmers with sheep. </a:t>
            </a:r>
          </a:p>
          <a:p>
            <a:pPr marL="800100" lvl="1" indent="-342900">
              <a:buClr>
                <a:srgbClr val="FF0000"/>
              </a:buClr>
              <a:buFont typeface="Arial" panose="020B0604020202020204" pitchFamily="34" charset="0"/>
              <a:buChar char="•"/>
            </a:pPr>
            <a:r>
              <a:rPr lang="en-US" sz="2000" dirty="0">
                <a:solidFill>
                  <a:srgbClr val="1E4783"/>
                </a:solidFill>
              </a:rPr>
              <a:t>This led to a huge increase in the number of sheep in Ireland. </a:t>
            </a:r>
          </a:p>
          <a:p>
            <a:pPr marL="800100" lvl="1" indent="-342900">
              <a:buClr>
                <a:srgbClr val="FF0000"/>
              </a:buClr>
              <a:buFont typeface="Arial" panose="020B0604020202020204" pitchFamily="34" charset="0"/>
              <a:buChar char="•"/>
            </a:pPr>
            <a:r>
              <a:rPr lang="en-US" sz="2000" dirty="0">
                <a:solidFill>
                  <a:srgbClr val="1E4783"/>
                </a:solidFill>
              </a:rPr>
              <a:t>In Mayo and Galway alone, there were 2 million sheep. </a:t>
            </a:r>
          </a:p>
          <a:p>
            <a:pPr marL="1257300" lvl="2" indent="-342900">
              <a:buClr>
                <a:srgbClr val="FF0000"/>
              </a:buClr>
              <a:buFont typeface="Arial" panose="020B0604020202020204" pitchFamily="34" charset="0"/>
              <a:buChar char="•"/>
            </a:pPr>
            <a:r>
              <a:rPr lang="en-US" sz="2000" dirty="0">
                <a:solidFill>
                  <a:srgbClr val="1E4783"/>
                </a:solidFill>
              </a:rPr>
              <a:t>Up to 30 per cent of upland areas became at risk from overgrazing. </a:t>
            </a:r>
          </a:p>
          <a:p>
            <a:pPr marL="800100" lvl="1" indent="-342900">
              <a:buClr>
                <a:srgbClr val="FF0000"/>
              </a:buClr>
              <a:buFont typeface="Arial" panose="020B0604020202020204" pitchFamily="34" charset="0"/>
              <a:buChar char="•"/>
            </a:pPr>
            <a:r>
              <a:rPr lang="en-US" sz="2000" dirty="0">
                <a:solidFill>
                  <a:srgbClr val="1E4783"/>
                </a:solidFill>
              </a:rPr>
              <a:t>Overgrazing puts pressure on vegetation, particularly in upland areas. </a:t>
            </a:r>
          </a:p>
          <a:p>
            <a:pPr marL="800100" lvl="1" indent="-342900">
              <a:buClr>
                <a:srgbClr val="FF0000"/>
              </a:buClr>
              <a:buFont typeface="Arial" panose="020B0604020202020204" pitchFamily="34" charset="0"/>
              <a:buChar char="•"/>
            </a:pPr>
            <a:r>
              <a:rPr lang="en-US" sz="2000" dirty="0">
                <a:solidFill>
                  <a:srgbClr val="1E4783"/>
                </a:solidFill>
              </a:rPr>
              <a:t>Loss of vegetation can lead to soil erosion and mass movement</a:t>
            </a:r>
          </a:p>
          <a:p>
            <a:pPr marL="342900" indent="-342900">
              <a:buClr>
                <a:srgbClr val="FF0000"/>
              </a:buClr>
              <a:buFont typeface="Arial" panose="020B0604020202020204" pitchFamily="34" charset="0"/>
              <a:buChar char="•"/>
            </a:pPr>
            <a:r>
              <a:rPr lang="en-US" sz="2000" dirty="0">
                <a:solidFill>
                  <a:srgbClr val="1E4783"/>
                </a:solidFill>
              </a:rPr>
              <a:t>In 2003, up to 80 mm of rain fell in north Mayo over a two-hour period. </a:t>
            </a:r>
            <a:br>
              <a:rPr lang="en-US" sz="2000" dirty="0">
                <a:solidFill>
                  <a:srgbClr val="1E4783"/>
                </a:solidFill>
              </a:rPr>
            </a:br>
            <a:r>
              <a:rPr lang="en-US" sz="2000" dirty="0">
                <a:solidFill>
                  <a:srgbClr val="1E4783"/>
                </a:solidFill>
              </a:rPr>
              <a:t>More than 40 individual landslides and mudﬂows resulted. </a:t>
            </a:r>
          </a:p>
          <a:p>
            <a:pPr marL="800100" lvl="1" indent="-342900">
              <a:buClr>
                <a:srgbClr val="FF0000"/>
              </a:buClr>
              <a:buFont typeface="Arial" panose="020B0604020202020204" pitchFamily="34" charset="0"/>
              <a:buChar char="•"/>
            </a:pPr>
            <a:r>
              <a:rPr lang="en-US" sz="2000" dirty="0">
                <a:solidFill>
                  <a:srgbClr val="1E4783"/>
                </a:solidFill>
              </a:rPr>
              <a:t>Houses were cut off, roads were washed away and bridges were destroyed.</a:t>
            </a:r>
            <a:endParaRPr lang="en-US" sz="2000" dirty="0">
              <a:solidFill>
                <a:srgbClr val="1E4783"/>
              </a:solidFill>
              <a:latin typeface="+mn-lt"/>
            </a:endParaRPr>
          </a:p>
        </p:txBody>
      </p:sp>
      <p:sp>
        <p:nvSpPr>
          <p:cNvPr id="10" name="TextBox 9">
            <a:extLst>
              <a:ext uri="{FF2B5EF4-FFF2-40B4-BE49-F238E27FC236}">
                <a16:creationId xmlns:a16="http://schemas.microsoft.com/office/drawing/2014/main" id="{0A72FD11-9A45-CC45-9B50-2CD4A7E90F49}"/>
              </a:ext>
            </a:extLst>
          </p:cNvPr>
          <p:cNvSpPr txBox="1"/>
          <p:nvPr/>
        </p:nvSpPr>
        <p:spPr>
          <a:xfrm>
            <a:off x="591670" y="780362"/>
            <a:ext cx="10515600" cy="738664"/>
          </a:xfrm>
          <a:prstGeom prst="rect">
            <a:avLst/>
          </a:prstGeom>
        </p:spPr>
        <p:txBody>
          <a:bodyPr wrap="square" rtlCol="0">
            <a:spAutoFit/>
          </a:bodyPr>
          <a:lstStyle/>
          <a:p>
            <a:pPr>
              <a:buClr>
                <a:srgbClr val="FF0000"/>
              </a:buClr>
            </a:pPr>
            <a:r>
              <a:rPr lang="en-US" sz="2400" b="1" dirty="0">
                <a:solidFill>
                  <a:srgbClr val="FF0000"/>
                </a:solidFill>
              </a:rPr>
              <a:t>1.  </a:t>
            </a:r>
            <a:r>
              <a:rPr lang="en-US" sz="2400" b="1" dirty="0">
                <a:solidFill>
                  <a:srgbClr val="1E4783"/>
                </a:solidFill>
              </a:rPr>
              <a:t>Overgrazing</a:t>
            </a:r>
            <a:r>
              <a:rPr lang="en-US" sz="2400" dirty="0">
                <a:solidFill>
                  <a:srgbClr val="1E4783"/>
                </a:solidFill>
              </a:rPr>
              <a:t> </a:t>
            </a:r>
            <a:r>
              <a:rPr lang="en-US" dirty="0">
                <a:solidFill>
                  <a:srgbClr val="1E4783"/>
                </a:solidFill>
              </a:rPr>
              <a:t>is when too many animals graze in a limited space and remove the plant cover from soil. </a:t>
            </a:r>
          </a:p>
          <a:p>
            <a:pPr marL="360000" lvl="1">
              <a:buClr>
                <a:srgbClr val="FF0000"/>
              </a:buClr>
            </a:pPr>
            <a:r>
              <a:rPr lang="en-US" dirty="0">
                <a:solidFill>
                  <a:srgbClr val="1E4783"/>
                </a:solidFill>
              </a:rPr>
              <a:t>This exposes the soil to wind and rain, which can remove the topsoil, causing soil erosion.</a:t>
            </a:r>
            <a:endParaRPr lang="en-US" dirty="0">
              <a:solidFill>
                <a:srgbClr val="1E4783"/>
              </a:solidFill>
              <a:latin typeface="+mn-lt"/>
            </a:endParaRPr>
          </a:p>
        </p:txBody>
      </p:sp>
    </p:spTree>
    <p:extLst>
      <p:ext uri="{BB962C8B-B14F-4D97-AF65-F5344CB8AC3E}">
        <p14:creationId xmlns:p14="http://schemas.microsoft.com/office/powerpoint/2010/main" val="21180012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EC0A58A4-69DE-C54D-978F-291A379DE7C9}"/>
              </a:ext>
            </a:extLst>
          </p:cNvPr>
          <p:cNvSpPr txBox="1">
            <a:spLocks/>
          </p:cNvSpPr>
          <p:nvPr/>
        </p:nvSpPr>
        <p:spPr>
          <a:xfrm>
            <a:off x="292264" y="230697"/>
            <a:ext cx="10515600"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r>
              <a:rPr lang="en-US" sz="3200" dirty="0">
                <a:solidFill>
                  <a:srgbClr val="FF0000"/>
                </a:solidFill>
              </a:rPr>
              <a:t>14.6</a:t>
            </a:r>
            <a:r>
              <a:rPr lang="en-US" sz="3200" dirty="0">
                <a:solidFill>
                  <a:srgbClr val="1E4783"/>
                </a:solidFill>
              </a:rPr>
              <a:t> Describe the exploitation of soil as a natural resource.</a:t>
            </a:r>
            <a:r>
              <a:rPr lang="en-GB" sz="3200" dirty="0">
                <a:solidFill>
                  <a:srgbClr val="1E4783"/>
                </a:solidFill>
              </a:rPr>
              <a:t>	</a:t>
            </a:r>
            <a:endParaRPr lang="en-IE" sz="3200" dirty="0">
              <a:solidFill>
                <a:srgbClr val="1E4783"/>
              </a:solidFill>
            </a:endParaRPr>
          </a:p>
        </p:txBody>
      </p:sp>
      <p:sp>
        <p:nvSpPr>
          <p:cNvPr id="6" name="TextBox 5">
            <a:extLst>
              <a:ext uri="{FF2B5EF4-FFF2-40B4-BE49-F238E27FC236}">
                <a16:creationId xmlns:a16="http://schemas.microsoft.com/office/drawing/2014/main" id="{7CE50D44-F49D-0C41-9566-807075883822}"/>
              </a:ext>
            </a:extLst>
          </p:cNvPr>
          <p:cNvSpPr txBox="1"/>
          <p:nvPr/>
        </p:nvSpPr>
        <p:spPr>
          <a:xfrm>
            <a:off x="503979" y="1218378"/>
            <a:ext cx="9671126" cy="3847207"/>
          </a:xfrm>
          <a:prstGeom prst="rect">
            <a:avLst/>
          </a:prstGeom>
        </p:spPr>
        <p:txBody>
          <a:bodyPr wrap="square" rtlCol="0">
            <a:spAutoFit/>
          </a:bodyPr>
          <a:lstStyle/>
          <a:p>
            <a:r>
              <a:rPr lang="en-US" sz="2400" b="1" dirty="0">
                <a:solidFill>
                  <a:srgbClr val="FF0000"/>
                </a:solidFill>
              </a:rPr>
              <a:t>2. </a:t>
            </a:r>
            <a:r>
              <a:rPr lang="en-US" sz="2400" b="1" dirty="0">
                <a:solidFill>
                  <a:srgbClr val="1E4783"/>
                </a:solidFill>
              </a:rPr>
              <a:t>Overcropping </a:t>
            </a:r>
            <a:r>
              <a:rPr lang="en-US" sz="2000" dirty="0">
                <a:solidFill>
                  <a:srgbClr val="1E4783"/>
                </a:solidFill>
              </a:rPr>
              <a:t>(over-farming) </a:t>
            </a:r>
          </a:p>
          <a:p>
            <a:pPr marL="342900" indent="-342900">
              <a:buClr>
                <a:srgbClr val="FF0000"/>
              </a:buClr>
              <a:buFont typeface="Arial" panose="020B0604020202020204" pitchFamily="34" charset="0"/>
              <a:buChar char="•"/>
            </a:pPr>
            <a:r>
              <a:rPr lang="en-US" sz="2000" dirty="0">
                <a:solidFill>
                  <a:srgbClr val="1E4783"/>
                </a:solidFill>
              </a:rPr>
              <a:t>When soil is farmed too heavily </a:t>
            </a:r>
          </a:p>
          <a:p>
            <a:pPr marL="800100" lvl="1" indent="-342900">
              <a:buClr>
                <a:srgbClr val="FF0000"/>
              </a:buClr>
              <a:buFont typeface="Arial" panose="020B0604020202020204" pitchFamily="34" charset="0"/>
              <a:buChar char="•"/>
            </a:pPr>
            <a:r>
              <a:rPr lang="en-US" sz="2000" dirty="0">
                <a:solidFill>
                  <a:srgbClr val="1E4783"/>
                </a:solidFill>
              </a:rPr>
              <a:t>If nutrients are not replaced, the soil can lose its fertility. </a:t>
            </a:r>
          </a:p>
          <a:p>
            <a:pPr marL="1257300" lvl="2" indent="-342900">
              <a:buClr>
                <a:srgbClr val="FF0000"/>
              </a:buClr>
              <a:buFont typeface="Arial" panose="020B0604020202020204" pitchFamily="34" charset="0"/>
              <a:buChar char="•"/>
            </a:pPr>
            <a:r>
              <a:rPr lang="en-US" sz="2000" dirty="0">
                <a:solidFill>
                  <a:srgbClr val="1E4783"/>
                </a:solidFill>
              </a:rPr>
              <a:t>Once this happens, soil erosion can occur. </a:t>
            </a:r>
          </a:p>
          <a:p>
            <a:pPr marL="342900" indent="-342900">
              <a:buClr>
                <a:srgbClr val="FF0000"/>
              </a:buClr>
              <a:buFont typeface="Arial" panose="020B0604020202020204" pitchFamily="34" charset="0"/>
              <a:buChar char="•"/>
            </a:pPr>
            <a:endParaRPr lang="en-US" sz="2000" dirty="0">
              <a:solidFill>
                <a:srgbClr val="1E4783"/>
              </a:solidFill>
            </a:endParaRPr>
          </a:p>
          <a:p>
            <a:pPr marL="342900" indent="-342900">
              <a:buClr>
                <a:srgbClr val="FF0000"/>
              </a:buClr>
              <a:buFont typeface="Arial" panose="020B0604020202020204" pitchFamily="34" charset="0"/>
              <a:buChar char="•"/>
            </a:pPr>
            <a:r>
              <a:rPr lang="en-US" sz="2000" dirty="0">
                <a:solidFill>
                  <a:srgbClr val="1E4783"/>
                </a:solidFill>
              </a:rPr>
              <a:t>Monoculture – growing the same crop on the same land all of the time – can cause a loss of soil quality. </a:t>
            </a:r>
          </a:p>
          <a:p>
            <a:pPr marL="800100" lvl="1" indent="-342900">
              <a:buClr>
                <a:srgbClr val="FF0000"/>
              </a:buClr>
              <a:buFont typeface="Arial" panose="020B0604020202020204" pitchFamily="34" charset="0"/>
              <a:buChar char="•"/>
            </a:pPr>
            <a:r>
              <a:rPr lang="en-US" sz="2000" dirty="0">
                <a:solidFill>
                  <a:srgbClr val="1E4783"/>
                </a:solidFill>
              </a:rPr>
              <a:t>The soil uses up certain nutrients that need to be replaced by artificial </a:t>
            </a:r>
            <a:r>
              <a:rPr lang="en-US" sz="2000" dirty="0" err="1">
                <a:solidFill>
                  <a:srgbClr val="1E4783"/>
                </a:solidFill>
              </a:rPr>
              <a:t>fertilisers</a:t>
            </a:r>
            <a:r>
              <a:rPr lang="en-US" sz="2000" dirty="0">
                <a:solidFill>
                  <a:srgbClr val="1E4783"/>
                </a:solidFill>
              </a:rPr>
              <a:t>. </a:t>
            </a:r>
          </a:p>
          <a:p>
            <a:pPr marL="1257300" lvl="2" indent="-342900">
              <a:buClr>
                <a:srgbClr val="FF0000"/>
              </a:buClr>
              <a:buFont typeface="Arial" panose="020B0604020202020204" pitchFamily="34" charset="0"/>
              <a:buChar char="•"/>
            </a:pPr>
            <a:r>
              <a:rPr lang="en-US" sz="2000" dirty="0">
                <a:solidFill>
                  <a:srgbClr val="1E4783"/>
                </a:solidFill>
              </a:rPr>
              <a:t>In developing countries (poorer countries), farmers may not be able to afford these </a:t>
            </a:r>
            <a:r>
              <a:rPr lang="en-US" sz="2000" dirty="0" err="1">
                <a:solidFill>
                  <a:srgbClr val="1E4783"/>
                </a:solidFill>
              </a:rPr>
              <a:t>fertilisers</a:t>
            </a:r>
            <a:r>
              <a:rPr lang="en-US" sz="2000" dirty="0">
                <a:solidFill>
                  <a:srgbClr val="1E4783"/>
                </a:solidFill>
              </a:rPr>
              <a:t>. </a:t>
            </a:r>
          </a:p>
          <a:p>
            <a:pPr marL="1257300" lvl="2" indent="-342900">
              <a:buClr>
                <a:srgbClr val="FF0000"/>
              </a:buClr>
              <a:buFont typeface="Arial" panose="020B0604020202020204" pitchFamily="34" charset="0"/>
              <a:buChar char="•"/>
            </a:pPr>
            <a:r>
              <a:rPr lang="en-US" sz="2000" dirty="0">
                <a:solidFill>
                  <a:srgbClr val="1E4783"/>
                </a:solidFill>
              </a:rPr>
              <a:t>The soil becomes exhausted and soil erosion occurs.</a:t>
            </a:r>
          </a:p>
          <a:p>
            <a:pPr algn="l"/>
            <a:endParaRPr lang="en-US" sz="2000" dirty="0">
              <a:solidFill>
                <a:srgbClr val="1E4783"/>
              </a:solidFill>
              <a:latin typeface="+mn-lt"/>
            </a:endParaRPr>
          </a:p>
        </p:txBody>
      </p:sp>
    </p:spTree>
    <p:extLst>
      <p:ext uri="{BB962C8B-B14F-4D97-AF65-F5344CB8AC3E}">
        <p14:creationId xmlns:p14="http://schemas.microsoft.com/office/powerpoint/2010/main" val="39013347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EC0A58A4-69DE-C54D-978F-291A379DE7C9}"/>
              </a:ext>
            </a:extLst>
          </p:cNvPr>
          <p:cNvSpPr txBox="1">
            <a:spLocks/>
          </p:cNvSpPr>
          <p:nvPr/>
        </p:nvSpPr>
        <p:spPr>
          <a:xfrm>
            <a:off x="292264" y="230697"/>
            <a:ext cx="10515600"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r>
              <a:rPr lang="en-US" sz="3200" dirty="0">
                <a:solidFill>
                  <a:srgbClr val="FF0000"/>
                </a:solidFill>
              </a:rPr>
              <a:t>14.6</a:t>
            </a:r>
            <a:r>
              <a:rPr lang="en-US" sz="3200" dirty="0">
                <a:solidFill>
                  <a:srgbClr val="1E4783"/>
                </a:solidFill>
              </a:rPr>
              <a:t> Describe the exploitation of soil as a natural resource.</a:t>
            </a:r>
            <a:r>
              <a:rPr lang="en-GB" sz="3200" dirty="0">
                <a:solidFill>
                  <a:srgbClr val="1E4783"/>
                </a:solidFill>
              </a:rPr>
              <a:t>	</a:t>
            </a:r>
            <a:endParaRPr lang="en-IE" sz="3200" dirty="0">
              <a:solidFill>
                <a:srgbClr val="1E4783"/>
              </a:solidFill>
            </a:endParaRPr>
          </a:p>
        </p:txBody>
      </p:sp>
      <p:sp>
        <p:nvSpPr>
          <p:cNvPr id="6" name="TextBox 5">
            <a:extLst>
              <a:ext uri="{FF2B5EF4-FFF2-40B4-BE49-F238E27FC236}">
                <a16:creationId xmlns:a16="http://schemas.microsoft.com/office/drawing/2014/main" id="{7CE50D44-F49D-0C41-9566-807075883822}"/>
              </a:ext>
            </a:extLst>
          </p:cNvPr>
          <p:cNvSpPr txBox="1"/>
          <p:nvPr/>
        </p:nvSpPr>
        <p:spPr>
          <a:xfrm>
            <a:off x="897936" y="1369680"/>
            <a:ext cx="9551162" cy="3385542"/>
          </a:xfrm>
          <a:prstGeom prst="rect">
            <a:avLst/>
          </a:prstGeom>
        </p:spPr>
        <p:txBody>
          <a:bodyPr wrap="square" rtlCol="0">
            <a:spAutoFit/>
          </a:bodyPr>
          <a:lstStyle/>
          <a:p>
            <a:r>
              <a:rPr lang="en-US" sz="2400" b="1" dirty="0">
                <a:solidFill>
                  <a:srgbClr val="FF0000"/>
                </a:solidFill>
              </a:rPr>
              <a:t>3.  </a:t>
            </a:r>
            <a:r>
              <a:rPr lang="en-US" sz="2400" b="1" dirty="0">
                <a:solidFill>
                  <a:srgbClr val="1E4783"/>
                </a:solidFill>
              </a:rPr>
              <a:t>Deforestation </a:t>
            </a:r>
          </a:p>
          <a:p>
            <a:pPr marL="342900" indent="-342900">
              <a:spcAft>
                <a:spcPts val="1200"/>
              </a:spcAft>
              <a:buClr>
                <a:srgbClr val="FF0000"/>
              </a:buClr>
              <a:buFont typeface="Arial" panose="020B0604020202020204" pitchFamily="34" charset="0"/>
              <a:buChar char="•"/>
            </a:pPr>
            <a:r>
              <a:rPr lang="en-US" sz="2000" dirty="0">
                <a:solidFill>
                  <a:srgbClr val="1E4783"/>
                </a:solidFill>
              </a:rPr>
              <a:t>Deforestation is the cutting down of trees. </a:t>
            </a:r>
          </a:p>
          <a:p>
            <a:pPr marL="342900" indent="-342900">
              <a:spcAft>
                <a:spcPts val="1200"/>
              </a:spcAft>
              <a:buClr>
                <a:srgbClr val="FF0000"/>
              </a:buClr>
              <a:buFont typeface="Arial" panose="020B0604020202020204" pitchFamily="34" charset="0"/>
              <a:buChar char="•"/>
            </a:pPr>
            <a:r>
              <a:rPr lang="en-US" sz="2000" dirty="0">
                <a:solidFill>
                  <a:srgbClr val="1E4783"/>
                </a:solidFill>
              </a:rPr>
              <a:t>As the world’s population increases, the demand for wood and for food increases. </a:t>
            </a:r>
          </a:p>
          <a:p>
            <a:pPr marL="342900" indent="-342900">
              <a:spcAft>
                <a:spcPts val="1200"/>
              </a:spcAft>
              <a:buClr>
                <a:srgbClr val="FF0000"/>
              </a:buClr>
              <a:buFont typeface="Arial" panose="020B0604020202020204" pitchFamily="34" charset="0"/>
              <a:buChar char="•"/>
            </a:pPr>
            <a:r>
              <a:rPr lang="en-US" sz="2000" dirty="0">
                <a:solidFill>
                  <a:srgbClr val="1E4783"/>
                </a:solidFill>
              </a:rPr>
              <a:t>Illegal logging in Brazil has left soils exposed to the weather. </a:t>
            </a:r>
          </a:p>
          <a:p>
            <a:pPr marL="342900" indent="-342900">
              <a:spcAft>
                <a:spcPts val="1200"/>
              </a:spcAft>
              <a:buClr>
                <a:srgbClr val="FF0000"/>
              </a:buClr>
              <a:buFont typeface="Arial" panose="020B0604020202020204" pitchFamily="34" charset="0"/>
              <a:buChar char="•"/>
            </a:pPr>
            <a:r>
              <a:rPr lang="en-US" sz="2000" dirty="0">
                <a:solidFill>
                  <a:srgbClr val="1E4783"/>
                </a:solidFill>
              </a:rPr>
              <a:t>Poor farming methods have also caused soil to become exhausted. </a:t>
            </a:r>
          </a:p>
          <a:p>
            <a:pPr marL="342900" indent="-342900">
              <a:spcAft>
                <a:spcPts val="1200"/>
              </a:spcAft>
              <a:buClr>
                <a:srgbClr val="FF0000"/>
              </a:buClr>
              <a:buFont typeface="Arial" panose="020B0604020202020204" pitchFamily="34" charset="0"/>
              <a:buChar char="•"/>
            </a:pPr>
            <a:r>
              <a:rPr lang="en-US" sz="2000" dirty="0">
                <a:solidFill>
                  <a:srgbClr val="1E4783"/>
                </a:solidFill>
              </a:rPr>
              <a:t>This causes soil erosion.</a:t>
            </a:r>
          </a:p>
          <a:p>
            <a:endParaRPr lang="en-US" sz="2000" dirty="0">
              <a:solidFill>
                <a:srgbClr val="1E4783"/>
              </a:solidFill>
            </a:endParaRPr>
          </a:p>
          <a:p>
            <a:pPr algn="l"/>
            <a:endParaRPr lang="en-US" sz="2000" dirty="0">
              <a:solidFill>
                <a:srgbClr val="1E4783"/>
              </a:solidFill>
              <a:latin typeface="+mn-lt"/>
            </a:endParaRPr>
          </a:p>
        </p:txBody>
      </p:sp>
    </p:spTree>
    <p:extLst>
      <p:ext uri="{BB962C8B-B14F-4D97-AF65-F5344CB8AC3E}">
        <p14:creationId xmlns:p14="http://schemas.microsoft.com/office/powerpoint/2010/main" val="2880786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EC0A58A4-69DE-C54D-978F-291A379DE7C9}"/>
              </a:ext>
            </a:extLst>
          </p:cNvPr>
          <p:cNvSpPr txBox="1">
            <a:spLocks/>
          </p:cNvSpPr>
          <p:nvPr/>
        </p:nvSpPr>
        <p:spPr>
          <a:xfrm>
            <a:off x="292264" y="230697"/>
            <a:ext cx="10515600"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r>
              <a:rPr lang="en-US" sz="3200" dirty="0">
                <a:solidFill>
                  <a:srgbClr val="FF0000"/>
                </a:solidFill>
              </a:rPr>
              <a:t>14.6</a:t>
            </a:r>
            <a:r>
              <a:rPr lang="en-US" sz="3200" dirty="0">
                <a:solidFill>
                  <a:srgbClr val="1E4783"/>
                </a:solidFill>
              </a:rPr>
              <a:t> Describe the exploitation of soil as a natural resource.</a:t>
            </a:r>
            <a:r>
              <a:rPr lang="en-GB" sz="3200" dirty="0">
                <a:solidFill>
                  <a:srgbClr val="1E4783"/>
                </a:solidFill>
              </a:rPr>
              <a:t>	</a:t>
            </a:r>
            <a:endParaRPr lang="en-IE" sz="3200" dirty="0">
              <a:solidFill>
                <a:srgbClr val="1E4783"/>
              </a:solidFill>
            </a:endParaRPr>
          </a:p>
        </p:txBody>
      </p:sp>
      <p:sp>
        <p:nvSpPr>
          <p:cNvPr id="6" name="TextBox 5">
            <a:extLst>
              <a:ext uri="{FF2B5EF4-FFF2-40B4-BE49-F238E27FC236}">
                <a16:creationId xmlns:a16="http://schemas.microsoft.com/office/drawing/2014/main" id="{7CE50D44-F49D-0C41-9566-807075883822}"/>
              </a:ext>
            </a:extLst>
          </p:cNvPr>
          <p:cNvSpPr txBox="1"/>
          <p:nvPr/>
        </p:nvSpPr>
        <p:spPr>
          <a:xfrm>
            <a:off x="869020" y="1324489"/>
            <a:ext cx="8165055" cy="3847207"/>
          </a:xfrm>
          <a:prstGeom prst="rect">
            <a:avLst/>
          </a:prstGeom>
        </p:spPr>
        <p:txBody>
          <a:bodyPr wrap="square" rtlCol="0">
            <a:spAutoFit/>
          </a:bodyPr>
          <a:lstStyle/>
          <a:p>
            <a:pPr>
              <a:spcAft>
                <a:spcPts val="1200"/>
              </a:spcAft>
            </a:pPr>
            <a:r>
              <a:rPr lang="en-US" sz="2000" b="1" dirty="0">
                <a:solidFill>
                  <a:srgbClr val="FF0000"/>
                </a:solidFill>
              </a:rPr>
              <a:t>4.  </a:t>
            </a:r>
            <a:r>
              <a:rPr lang="en-US" sz="2400" b="1" dirty="0">
                <a:solidFill>
                  <a:srgbClr val="1E4783"/>
                </a:solidFill>
              </a:rPr>
              <a:t>Climate change </a:t>
            </a:r>
          </a:p>
          <a:p>
            <a:pPr marL="342900" indent="-342900">
              <a:spcAft>
                <a:spcPts val="1200"/>
              </a:spcAft>
              <a:buClr>
                <a:srgbClr val="FF0000"/>
              </a:buClr>
              <a:buFont typeface="Arial" panose="020B0604020202020204" pitchFamily="34" charset="0"/>
              <a:buChar char="•"/>
            </a:pPr>
            <a:r>
              <a:rPr lang="en-US" sz="2000" dirty="0">
                <a:solidFill>
                  <a:srgbClr val="1E4783"/>
                </a:solidFill>
              </a:rPr>
              <a:t>Rapid change in the Earth’s climate as a result of burning fossil fuels</a:t>
            </a:r>
          </a:p>
          <a:p>
            <a:pPr marL="342900" indent="-342900">
              <a:spcAft>
                <a:spcPts val="1200"/>
              </a:spcAft>
              <a:buClr>
                <a:srgbClr val="FF0000"/>
              </a:buClr>
              <a:buFont typeface="Arial" panose="020B0604020202020204" pitchFamily="34" charset="0"/>
              <a:buChar char="•"/>
            </a:pPr>
            <a:r>
              <a:rPr lang="en-US" sz="2000" dirty="0">
                <a:solidFill>
                  <a:srgbClr val="1E4783"/>
                </a:solidFill>
              </a:rPr>
              <a:t>In some regions, climate change has caused increased rainfall. </a:t>
            </a:r>
          </a:p>
          <a:p>
            <a:pPr marL="800100" lvl="1" indent="-342900">
              <a:spcAft>
                <a:spcPts val="1200"/>
              </a:spcAft>
              <a:buClr>
                <a:srgbClr val="FF0000"/>
              </a:buClr>
              <a:buFont typeface="Arial" panose="020B0604020202020204" pitchFamily="34" charset="0"/>
              <a:buChar char="•"/>
            </a:pPr>
            <a:r>
              <a:rPr lang="en-US" sz="2000" dirty="0">
                <a:solidFill>
                  <a:srgbClr val="1E4783"/>
                </a:solidFill>
              </a:rPr>
              <a:t>This produces floods that can wash soil away, as happened in Germany in July 2021 (see page 124 of your Textbook). </a:t>
            </a:r>
          </a:p>
          <a:p>
            <a:pPr marL="342900" indent="-342900">
              <a:spcAft>
                <a:spcPts val="1200"/>
              </a:spcAft>
              <a:buClr>
                <a:srgbClr val="FF0000"/>
              </a:buClr>
              <a:buFont typeface="Arial" panose="020B0604020202020204" pitchFamily="34" charset="0"/>
              <a:buChar char="•"/>
            </a:pPr>
            <a:r>
              <a:rPr lang="en-US" sz="2000" dirty="0">
                <a:solidFill>
                  <a:srgbClr val="1E4783"/>
                </a:solidFill>
              </a:rPr>
              <a:t>Climate change will make some regions experience less rainfall. </a:t>
            </a:r>
          </a:p>
          <a:p>
            <a:pPr marL="800100" lvl="1" indent="-342900">
              <a:spcAft>
                <a:spcPts val="1200"/>
              </a:spcAft>
              <a:buClr>
                <a:srgbClr val="FF0000"/>
              </a:buClr>
              <a:buFont typeface="Arial" panose="020B0604020202020204" pitchFamily="34" charset="0"/>
              <a:buChar char="•"/>
            </a:pPr>
            <a:r>
              <a:rPr lang="en-US" sz="2000" dirty="0">
                <a:solidFill>
                  <a:srgbClr val="1E4783"/>
                </a:solidFill>
              </a:rPr>
              <a:t>This causes drought. </a:t>
            </a:r>
          </a:p>
          <a:p>
            <a:pPr marL="800100" lvl="1" indent="-342900">
              <a:spcAft>
                <a:spcPts val="1200"/>
              </a:spcAft>
              <a:buClr>
                <a:srgbClr val="FF0000"/>
              </a:buClr>
              <a:buFont typeface="Arial" panose="020B0604020202020204" pitchFamily="34" charset="0"/>
              <a:buChar char="•"/>
            </a:pPr>
            <a:r>
              <a:rPr lang="en-US" sz="2000" dirty="0">
                <a:solidFill>
                  <a:srgbClr val="1E4783"/>
                </a:solidFill>
              </a:rPr>
              <a:t>Drought causes desertification – the spread of a desert into previously fertile land, e.g. the Sahel in Africa.</a:t>
            </a:r>
          </a:p>
        </p:txBody>
      </p:sp>
    </p:spTree>
    <p:extLst>
      <p:ext uri="{BB962C8B-B14F-4D97-AF65-F5344CB8AC3E}">
        <p14:creationId xmlns:p14="http://schemas.microsoft.com/office/powerpoint/2010/main" val="32936394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EC0A58A4-69DE-C54D-978F-291A379DE7C9}"/>
              </a:ext>
            </a:extLst>
          </p:cNvPr>
          <p:cNvSpPr txBox="1">
            <a:spLocks/>
          </p:cNvSpPr>
          <p:nvPr/>
        </p:nvSpPr>
        <p:spPr>
          <a:xfrm>
            <a:off x="764491" y="1515663"/>
            <a:ext cx="4785573"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r>
              <a:rPr lang="en-US" sz="3200" dirty="0">
                <a:solidFill>
                  <a:srgbClr val="1E4783"/>
                </a:solidFill>
                <a:latin typeface="+mn-lt"/>
              </a:rPr>
              <a:t>Desertification in the Sahel</a:t>
            </a:r>
          </a:p>
        </p:txBody>
      </p:sp>
      <p:pic>
        <p:nvPicPr>
          <p:cNvPr id="12" name="Picture 6">
            <a:extLst>
              <a:ext uri="{FF2B5EF4-FFF2-40B4-BE49-F238E27FC236}">
                <a16:creationId xmlns:a16="http://schemas.microsoft.com/office/drawing/2014/main" id="{51AD1C6B-02BA-48A4-ADBA-621F51B62BDE}"/>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962199" y="2133764"/>
            <a:ext cx="6902805" cy="368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6">
            <a:extLst>
              <a:ext uri="{FF2B5EF4-FFF2-40B4-BE49-F238E27FC236}">
                <a16:creationId xmlns:a16="http://schemas.microsoft.com/office/drawing/2014/main" id="{BD102ACF-C622-A443-B430-232FFD030DBD}"/>
              </a:ext>
            </a:extLst>
          </p:cNvPr>
          <p:cNvSpPr txBox="1">
            <a:spLocks/>
          </p:cNvSpPr>
          <p:nvPr/>
        </p:nvSpPr>
        <p:spPr>
          <a:xfrm>
            <a:off x="292264" y="230697"/>
            <a:ext cx="10515600"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r>
              <a:rPr lang="en-US" sz="3200" dirty="0">
                <a:solidFill>
                  <a:srgbClr val="FF0000"/>
                </a:solidFill>
              </a:rPr>
              <a:t>14.6</a:t>
            </a:r>
            <a:r>
              <a:rPr lang="en-US" sz="3200" dirty="0">
                <a:solidFill>
                  <a:srgbClr val="1E4783"/>
                </a:solidFill>
              </a:rPr>
              <a:t> Describe the exploitation of soil as a natural resource.</a:t>
            </a:r>
            <a:r>
              <a:rPr lang="en-GB" sz="3200" dirty="0">
                <a:solidFill>
                  <a:srgbClr val="1E4783"/>
                </a:solidFill>
              </a:rPr>
              <a:t>	</a:t>
            </a:r>
            <a:endParaRPr lang="en-IE" sz="3200" dirty="0">
              <a:solidFill>
                <a:srgbClr val="1E4783"/>
              </a:solidFill>
            </a:endParaRPr>
          </a:p>
        </p:txBody>
      </p:sp>
      <p:pic>
        <p:nvPicPr>
          <p:cNvPr id="5" name="Picture 4" descr="A picture containing text, clipart&#10;&#10;Description automatically generated">
            <a:extLst>
              <a:ext uri="{FF2B5EF4-FFF2-40B4-BE49-F238E27FC236}">
                <a16:creationId xmlns:a16="http://schemas.microsoft.com/office/drawing/2014/main" id="{2CC41A24-98EC-4F90-9806-664AC48EF91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5036" y="961538"/>
            <a:ext cx="2827020" cy="943610"/>
          </a:xfrm>
          <a:prstGeom prst="rect">
            <a:avLst/>
          </a:prstGeom>
        </p:spPr>
      </p:pic>
      <p:sp>
        <p:nvSpPr>
          <p:cNvPr id="2" name="TextBox 1">
            <a:extLst>
              <a:ext uri="{FF2B5EF4-FFF2-40B4-BE49-F238E27FC236}">
                <a16:creationId xmlns:a16="http://schemas.microsoft.com/office/drawing/2014/main" id="{D6C805EB-8BD4-EA4E-92BA-C8A46CC5AA31}"/>
              </a:ext>
            </a:extLst>
          </p:cNvPr>
          <p:cNvSpPr txBox="1"/>
          <p:nvPr/>
        </p:nvSpPr>
        <p:spPr>
          <a:xfrm>
            <a:off x="1108736" y="2148272"/>
            <a:ext cx="3690287" cy="3170099"/>
          </a:xfrm>
          <a:prstGeom prst="rect">
            <a:avLst/>
          </a:prstGeom>
        </p:spPr>
        <p:txBody>
          <a:bodyPr wrap="square" rtlCol="0">
            <a:spAutoFit/>
          </a:bodyPr>
          <a:lstStyle/>
          <a:p>
            <a:r>
              <a:rPr lang="en-US" sz="2000" dirty="0">
                <a:solidFill>
                  <a:srgbClr val="1E4783"/>
                </a:solidFill>
              </a:rPr>
              <a:t>The Sahel is a semi-arid region just south of the Sahara Desert </a:t>
            </a:r>
            <a:br>
              <a:rPr lang="en-US" sz="2000" dirty="0">
                <a:solidFill>
                  <a:srgbClr val="1E4783"/>
                </a:solidFill>
              </a:rPr>
            </a:br>
            <a:r>
              <a:rPr lang="en-US" sz="2000" dirty="0">
                <a:solidFill>
                  <a:srgbClr val="1E4783"/>
                </a:solidFill>
              </a:rPr>
              <a:t>in Africa. </a:t>
            </a:r>
          </a:p>
          <a:p>
            <a:endParaRPr lang="en-US" sz="2000" dirty="0">
              <a:solidFill>
                <a:srgbClr val="1E4783"/>
              </a:solidFill>
            </a:endParaRPr>
          </a:p>
          <a:p>
            <a:r>
              <a:rPr lang="en-US" sz="2000" dirty="0">
                <a:solidFill>
                  <a:srgbClr val="1E4783"/>
                </a:solidFill>
              </a:rPr>
              <a:t>Much of the Sahel is experiencing desertiﬁcation. </a:t>
            </a:r>
          </a:p>
          <a:p>
            <a:endParaRPr lang="en-US" sz="2000" dirty="0">
              <a:solidFill>
                <a:srgbClr val="1E4783"/>
              </a:solidFill>
            </a:endParaRPr>
          </a:p>
          <a:p>
            <a:r>
              <a:rPr lang="en-US" sz="2000" dirty="0">
                <a:solidFill>
                  <a:srgbClr val="1E4783"/>
                </a:solidFill>
              </a:rPr>
              <a:t>Once sand blows onto fertile land, it destroys it, and the land can no longer be cultivated. </a:t>
            </a:r>
            <a:endParaRPr lang="en-US" sz="2000" dirty="0">
              <a:solidFill>
                <a:srgbClr val="1E4783"/>
              </a:solidFill>
              <a:latin typeface="+mn-lt"/>
            </a:endParaRPr>
          </a:p>
        </p:txBody>
      </p:sp>
    </p:spTree>
    <p:extLst>
      <p:ext uri="{BB962C8B-B14F-4D97-AF65-F5344CB8AC3E}">
        <p14:creationId xmlns:p14="http://schemas.microsoft.com/office/powerpoint/2010/main" val="36002111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EC0A58A4-69DE-C54D-978F-291A379DE7C9}"/>
              </a:ext>
            </a:extLst>
          </p:cNvPr>
          <p:cNvSpPr txBox="1">
            <a:spLocks/>
          </p:cNvSpPr>
          <p:nvPr/>
        </p:nvSpPr>
        <p:spPr>
          <a:xfrm>
            <a:off x="491553" y="190996"/>
            <a:ext cx="10515600"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r>
              <a:rPr lang="en-US" sz="3200" dirty="0">
                <a:solidFill>
                  <a:srgbClr val="FF0000"/>
                </a:solidFill>
              </a:rPr>
              <a:t>14.6</a:t>
            </a:r>
            <a:r>
              <a:rPr lang="en-US" sz="3200" dirty="0">
                <a:solidFill>
                  <a:srgbClr val="1E4783"/>
                </a:solidFill>
              </a:rPr>
              <a:t> Describe the exploitation of soil as a natural resource.</a:t>
            </a:r>
            <a:r>
              <a:rPr lang="en-GB" sz="3200" dirty="0">
                <a:solidFill>
                  <a:srgbClr val="1E4783"/>
                </a:solidFill>
              </a:rPr>
              <a:t>	</a:t>
            </a:r>
            <a:endParaRPr lang="en-IE" sz="3200" dirty="0">
              <a:solidFill>
                <a:srgbClr val="1E4783"/>
              </a:solidFill>
            </a:endParaRPr>
          </a:p>
        </p:txBody>
      </p:sp>
      <p:sp>
        <p:nvSpPr>
          <p:cNvPr id="5" name="TextBox 4">
            <a:extLst>
              <a:ext uri="{FF2B5EF4-FFF2-40B4-BE49-F238E27FC236}">
                <a16:creationId xmlns:a16="http://schemas.microsoft.com/office/drawing/2014/main" id="{0F98C877-6651-4851-9A20-F3968CAAA77B}"/>
              </a:ext>
            </a:extLst>
          </p:cNvPr>
          <p:cNvSpPr txBox="1"/>
          <p:nvPr/>
        </p:nvSpPr>
        <p:spPr>
          <a:xfrm>
            <a:off x="491553" y="1064191"/>
            <a:ext cx="10676119" cy="1090427"/>
          </a:xfrm>
          <a:prstGeom prst="rect">
            <a:avLst/>
          </a:prstGeom>
          <a:noFill/>
        </p:spPr>
        <p:txBody>
          <a:bodyPr wrap="square">
            <a:spAutoFit/>
          </a:bodyPr>
          <a:lstStyle/>
          <a:p>
            <a:pPr>
              <a:buClr>
                <a:srgbClr val="CA004A"/>
              </a:buClr>
              <a:defRPr/>
            </a:pPr>
            <a:r>
              <a:rPr lang="en-US" sz="2400" b="1" dirty="0">
                <a:solidFill>
                  <a:srgbClr val="1E4783"/>
                </a:solidFill>
              </a:rPr>
              <a:t>Causes of desertification </a:t>
            </a:r>
          </a:p>
          <a:p>
            <a:pPr marL="0" lvl="1" fontAlgn="base">
              <a:lnSpc>
                <a:spcPts val="2463"/>
              </a:lnSpc>
              <a:spcBef>
                <a:spcPct val="0"/>
              </a:spcBef>
              <a:spcAft>
                <a:spcPts val="1800"/>
              </a:spcAft>
              <a:buClr>
                <a:srgbClr val="E84141"/>
              </a:buClr>
              <a:buSzPct val="100000"/>
              <a:defRPr/>
            </a:pPr>
            <a:r>
              <a:rPr lang="en-US" sz="2000" dirty="0">
                <a:solidFill>
                  <a:srgbClr val="1E4783"/>
                </a:solidFill>
              </a:rPr>
              <a:t>Desertification is caused by a combination of climate change and human factors. The climatic factors are worsened by human factors. </a:t>
            </a:r>
          </a:p>
        </p:txBody>
      </p:sp>
      <p:sp>
        <p:nvSpPr>
          <p:cNvPr id="2" name="TextBox 1">
            <a:extLst>
              <a:ext uri="{FF2B5EF4-FFF2-40B4-BE49-F238E27FC236}">
                <a16:creationId xmlns:a16="http://schemas.microsoft.com/office/drawing/2014/main" id="{BB0BF365-564F-D447-88EF-579282D542BA}"/>
              </a:ext>
            </a:extLst>
          </p:cNvPr>
          <p:cNvSpPr txBox="1"/>
          <p:nvPr/>
        </p:nvSpPr>
        <p:spPr>
          <a:xfrm>
            <a:off x="860612" y="2881222"/>
            <a:ext cx="10307060" cy="2092881"/>
          </a:xfrm>
          <a:prstGeom prst="rect">
            <a:avLst/>
          </a:prstGeom>
        </p:spPr>
        <p:txBody>
          <a:bodyPr wrap="square" rtlCol="0">
            <a:spAutoFit/>
          </a:bodyPr>
          <a:lstStyle/>
          <a:p>
            <a:pPr marL="342900" indent="-342900">
              <a:spcBef>
                <a:spcPts val="600"/>
              </a:spcBef>
              <a:spcAft>
                <a:spcPts val="600"/>
              </a:spcAft>
              <a:buClr>
                <a:srgbClr val="FF0000"/>
              </a:buClr>
              <a:buFont typeface="+mj-lt"/>
              <a:buAutoNum type="arabicPeriod"/>
            </a:pPr>
            <a:r>
              <a:rPr lang="en-US" sz="2000" dirty="0">
                <a:solidFill>
                  <a:srgbClr val="1E4783"/>
                </a:solidFill>
              </a:rPr>
              <a:t>The climate of the Sahel has become drier over the last four decades. </a:t>
            </a:r>
          </a:p>
          <a:p>
            <a:pPr marL="342900" indent="-342900">
              <a:spcBef>
                <a:spcPts val="600"/>
              </a:spcBef>
              <a:spcAft>
                <a:spcPts val="600"/>
              </a:spcAft>
              <a:buClr>
                <a:srgbClr val="FF0000"/>
              </a:buClr>
              <a:buFont typeface="+mj-lt"/>
              <a:buAutoNum type="arabicPeriod"/>
            </a:pPr>
            <a:r>
              <a:rPr lang="en-US" sz="2000" dirty="0">
                <a:solidFill>
                  <a:srgbClr val="1E4783"/>
                </a:solidFill>
              </a:rPr>
              <a:t>Higher temperatures led to more water evaporating and less condensation over inland areas.</a:t>
            </a:r>
          </a:p>
          <a:p>
            <a:pPr marL="342900" indent="-342900">
              <a:spcBef>
                <a:spcPts val="600"/>
              </a:spcBef>
              <a:spcAft>
                <a:spcPts val="600"/>
              </a:spcAft>
              <a:buClr>
                <a:srgbClr val="FF0000"/>
              </a:buClr>
              <a:buFont typeface="+mj-lt"/>
              <a:buAutoNum type="arabicPeriod"/>
            </a:pPr>
            <a:r>
              <a:rPr lang="en-US" sz="2000" dirty="0">
                <a:solidFill>
                  <a:srgbClr val="1E4783"/>
                </a:solidFill>
              </a:rPr>
              <a:t>Rainfall has decreased. This has caused severe droughts. When the rains come, they bring very heavy downpours, which cannot soak into hard soil, so rapid run-off occurs. </a:t>
            </a:r>
          </a:p>
          <a:p>
            <a:pPr marL="800100" lvl="1" indent="-342900">
              <a:spcBef>
                <a:spcPts val="600"/>
              </a:spcBef>
              <a:spcAft>
                <a:spcPts val="600"/>
              </a:spcAft>
              <a:buClr>
                <a:srgbClr val="FF0000"/>
              </a:buClr>
              <a:buFont typeface="Arial" panose="020B0604020202020204" pitchFamily="34" charset="0"/>
              <a:buChar char="•"/>
            </a:pPr>
            <a:r>
              <a:rPr lang="en-US" sz="2000" dirty="0">
                <a:solidFill>
                  <a:srgbClr val="1E4783"/>
                </a:solidFill>
              </a:rPr>
              <a:t>This leads to soil erosion and the loss of soil fertility.</a:t>
            </a:r>
            <a:endParaRPr lang="en-US" sz="2000" dirty="0">
              <a:solidFill>
                <a:srgbClr val="1E4783"/>
              </a:solidFill>
              <a:latin typeface="+mn-lt"/>
            </a:endParaRPr>
          </a:p>
        </p:txBody>
      </p:sp>
      <p:sp>
        <p:nvSpPr>
          <p:cNvPr id="4" name="TextBox 3">
            <a:extLst>
              <a:ext uri="{FF2B5EF4-FFF2-40B4-BE49-F238E27FC236}">
                <a16:creationId xmlns:a16="http://schemas.microsoft.com/office/drawing/2014/main" id="{BE8C7697-D2D5-E04B-AC72-C8ADB099A2BC}"/>
              </a:ext>
            </a:extLst>
          </p:cNvPr>
          <p:cNvSpPr txBox="1"/>
          <p:nvPr/>
        </p:nvSpPr>
        <p:spPr>
          <a:xfrm>
            <a:off x="860612" y="2409713"/>
            <a:ext cx="2097882" cy="461665"/>
          </a:xfrm>
          <a:prstGeom prst="rect">
            <a:avLst/>
          </a:prstGeom>
        </p:spPr>
        <p:txBody>
          <a:bodyPr wrap="none" rtlCol="0">
            <a:spAutoFit/>
          </a:bodyPr>
          <a:lstStyle/>
          <a:p>
            <a:pPr algn="l"/>
            <a:r>
              <a:rPr lang="en-US" sz="2400" b="1" dirty="0">
                <a:solidFill>
                  <a:srgbClr val="1E4783"/>
                </a:solidFill>
                <a:latin typeface="+mn-lt"/>
              </a:rPr>
              <a:t>Climate factors</a:t>
            </a:r>
          </a:p>
        </p:txBody>
      </p:sp>
    </p:spTree>
    <p:extLst>
      <p:ext uri="{BB962C8B-B14F-4D97-AF65-F5344CB8AC3E}">
        <p14:creationId xmlns:p14="http://schemas.microsoft.com/office/powerpoint/2010/main" val="2236336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EC0A58A4-69DE-C54D-978F-291A379DE7C9}"/>
              </a:ext>
            </a:extLst>
          </p:cNvPr>
          <p:cNvSpPr txBox="1">
            <a:spLocks/>
          </p:cNvSpPr>
          <p:nvPr/>
        </p:nvSpPr>
        <p:spPr>
          <a:xfrm>
            <a:off x="838200" y="265570"/>
            <a:ext cx="10515600"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pPr marL="719138" indent="-719138">
              <a:spcAft>
                <a:spcPts val="1800"/>
              </a:spcAft>
              <a:buClr>
                <a:srgbClr val="3F3153"/>
              </a:buClr>
              <a:buSzPct val="80000"/>
            </a:pPr>
            <a:r>
              <a:rPr lang="en-US" sz="3200" dirty="0">
                <a:solidFill>
                  <a:srgbClr val="FF0000"/>
                </a:solidFill>
                <a:latin typeface="Calibri" panose="020F0502020204030204" pitchFamily="34" charset="0"/>
                <a:cs typeface="Calibri" panose="020F0502020204030204" pitchFamily="34" charset="0"/>
              </a:rPr>
              <a:t>14.1</a:t>
            </a:r>
            <a:r>
              <a:rPr lang="en-US" sz="3200" dirty="0">
                <a:solidFill>
                  <a:srgbClr val="1E4783"/>
                </a:solidFill>
                <a:latin typeface="Calibri" panose="020F0502020204030204" pitchFamily="34" charset="0"/>
                <a:cs typeface="Calibri" panose="020F0502020204030204" pitchFamily="34" charset="0"/>
              </a:rPr>
              <a:t> Describe the composition of soil.</a:t>
            </a:r>
          </a:p>
        </p:txBody>
      </p:sp>
      <p:sp>
        <p:nvSpPr>
          <p:cNvPr id="9" name="TextBox 8">
            <a:extLst>
              <a:ext uri="{FF2B5EF4-FFF2-40B4-BE49-F238E27FC236}">
                <a16:creationId xmlns:a16="http://schemas.microsoft.com/office/drawing/2014/main" id="{E1B02C42-2E4D-B047-9290-3D1D7B4BB06A}"/>
              </a:ext>
            </a:extLst>
          </p:cNvPr>
          <p:cNvSpPr txBox="1"/>
          <p:nvPr/>
        </p:nvSpPr>
        <p:spPr>
          <a:xfrm>
            <a:off x="7429788" y="1759831"/>
            <a:ext cx="2585644" cy="1938992"/>
          </a:xfrm>
          <a:prstGeom prst="rect">
            <a:avLst/>
          </a:prstGeom>
        </p:spPr>
        <p:txBody>
          <a:bodyPr wrap="none" rtlCol="0">
            <a:spAutoFit/>
          </a:bodyPr>
          <a:lstStyle/>
          <a:p>
            <a:pPr marL="342900" indent="-342900" algn="l">
              <a:buClr>
                <a:srgbClr val="FF0000"/>
              </a:buClr>
              <a:buFont typeface="Arial" panose="020B0604020202020204" pitchFamily="34" charset="0"/>
              <a:buChar char="•"/>
            </a:pPr>
            <a:r>
              <a:rPr lang="en-US" sz="2400" dirty="0">
                <a:solidFill>
                  <a:srgbClr val="1E4783"/>
                </a:solidFill>
              </a:rPr>
              <a:t>Mineral matter</a:t>
            </a:r>
          </a:p>
          <a:p>
            <a:pPr marL="342900" indent="-342900" algn="l">
              <a:buClr>
                <a:srgbClr val="FF0000"/>
              </a:buClr>
              <a:buFont typeface="Arial" panose="020B0604020202020204" pitchFamily="34" charset="0"/>
              <a:buChar char="•"/>
            </a:pPr>
            <a:r>
              <a:rPr lang="en-US" sz="2400" dirty="0">
                <a:solidFill>
                  <a:srgbClr val="1E4783"/>
                </a:solidFill>
                <a:latin typeface="+mn-lt"/>
              </a:rPr>
              <a:t>Humus</a:t>
            </a:r>
          </a:p>
          <a:p>
            <a:pPr marL="342900" indent="-342900" algn="l">
              <a:buClr>
                <a:srgbClr val="FF0000"/>
              </a:buClr>
              <a:buFont typeface="Arial" panose="020B0604020202020204" pitchFamily="34" charset="0"/>
              <a:buChar char="•"/>
            </a:pPr>
            <a:r>
              <a:rPr lang="en-US" sz="2400" dirty="0">
                <a:solidFill>
                  <a:srgbClr val="1E4783"/>
                </a:solidFill>
              </a:rPr>
              <a:t>Air</a:t>
            </a:r>
          </a:p>
          <a:p>
            <a:pPr marL="342900" indent="-342900" algn="l">
              <a:buClr>
                <a:srgbClr val="FF0000"/>
              </a:buClr>
              <a:buFont typeface="Arial" panose="020B0604020202020204" pitchFamily="34" charset="0"/>
              <a:buChar char="•"/>
            </a:pPr>
            <a:r>
              <a:rPr lang="en-US" sz="2400" dirty="0">
                <a:solidFill>
                  <a:srgbClr val="1E4783"/>
                </a:solidFill>
                <a:latin typeface="+mn-lt"/>
              </a:rPr>
              <a:t>Water</a:t>
            </a:r>
          </a:p>
          <a:p>
            <a:pPr marL="342900" indent="-342900" algn="l">
              <a:buClr>
                <a:srgbClr val="FF0000"/>
              </a:buClr>
              <a:buFont typeface="Arial" panose="020B0604020202020204" pitchFamily="34" charset="0"/>
              <a:buChar char="•"/>
            </a:pPr>
            <a:r>
              <a:rPr lang="en-US" sz="2400" dirty="0">
                <a:solidFill>
                  <a:srgbClr val="1E4783"/>
                </a:solidFill>
              </a:rPr>
              <a:t>Living organisms</a:t>
            </a:r>
            <a:endParaRPr lang="en-US" sz="2400" dirty="0">
              <a:solidFill>
                <a:srgbClr val="1E4783"/>
              </a:solidFill>
              <a:latin typeface="+mn-lt"/>
            </a:endParaRPr>
          </a:p>
        </p:txBody>
      </p:sp>
      <p:pic>
        <p:nvPicPr>
          <p:cNvPr id="4" name="Picture 3" descr="A picture containing text&#10;&#10;Description automatically generated">
            <a:extLst>
              <a:ext uri="{FF2B5EF4-FFF2-40B4-BE49-F238E27FC236}">
                <a16:creationId xmlns:a16="http://schemas.microsoft.com/office/drawing/2014/main" id="{7312FC4D-EC9C-5BE2-CBD1-BC98AB1CB18A}"/>
              </a:ext>
            </a:extLst>
          </p:cNvPr>
          <p:cNvPicPr>
            <a:picLocks noChangeAspect="1"/>
          </p:cNvPicPr>
          <p:nvPr/>
        </p:nvPicPr>
        <p:blipFill>
          <a:blip r:embed="rId2"/>
          <a:stretch>
            <a:fillRect/>
          </a:stretch>
        </p:blipFill>
        <p:spPr>
          <a:xfrm>
            <a:off x="742113" y="964530"/>
            <a:ext cx="7201524" cy="4336156"/>
          </a:xfrm>
          <a:prstGeom prst="rect">
            <a:avLst/>
          </a:prstGeom>
        </p:spPr>
      </p:pic>
    </p:spTree>
    <p:extLst>
      <p:ext uri="{BB962C8B-B14F-4D97-AF65-F5344CB8AC3E}">
        <p14:creationId xmlns:p14="http://schemas.microsoft.com/office/powerpoint/2010/main" val="26597238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EC0A58A4-69DE-C54D-978F-291A379DE7C9}"/>
              </a:ext>
            </a:extLst>
          </p:cNvPr>
          <p:cNvSpPr txBox="1">
            <a:spLocks/>
          </p:cNvSpPr>
          <p:nvPr/>
        </p:nvSpPr>
        <p:spPr>
          <a:xfrm>
            <a:off x="491553" y="190996"/>
            <a:ext cx="10515600"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r>
              <a:rPr lang="en-US" sz="3200" dirty="0">
                <a:solidFill>
                  <a:srgbClr val="FF0000"/>
                </a:solidFill>
              </a:rPr>
              <a:t>14.6</a:t>
            </a:r>
            <a:r>
              <a:rPr lang="en-US" sz="3200" dirty="0">
                <a:solidFill>
                  <a:srgbClr val="1E4783"/>
                </a:solidFill>
              </a:rPr>
              <a:t> Describe the exploitation of soil as a natural resource.</a:t>
            </a:r>
            <a:r>
              <a:rPr lang="en-GB" sz="3200" dirty="0">
                <a:solidFill>
                  <a:srgbClr val="1E4783"/>
                </a:solidFill>
              </a:rPr>
              <a:t>	</a:t>
            </a:r>
            <a:endParaRPr lang="en-IE" sz="3200" dirty="0">
              <a:solidFill>
                <a:srgbClr val="1E4783"/>
              </a:solidFill>
            </a:endParaRPr>
          </a:p>
        </p:txBody>
      </p:sp>
      <p:sp>
        <p:nvSpPr>
          <p:cNvPr id="5" name="TextBox 4">
            <a:extLst>
              <a:ext uri="{FF2B5EF4-FFF2-40B4-BE49-F238E27FC236}">
                <a16:creationId xmlns:a16="http://schemas.microsoft.com/office/drawing/2014/main" id="{0F98C877-6651-4851-9A20-F3968CAAA77B}"/>
              </a:ext>
            </a:extLst>
          </p:cNvPr>
          <p:cNvSpPr txBox="1"/>
          <p:nvPr/>
        </p:nvSpPr>
        <p:spPr>
          <a:xfrm>
            <a:off x="491553" y="1064191"/>
            <a:ext cx="10676119" cy="1090427"/>
          </a:xfrm>
          <a:prstGeom prst="rect">
            <a:avLst/>
          </a:prstGeom>
          <a:noFill/>
        </p:spPr>
        <p:txBody>
          <a:bodyPr wrap="square">
            <a:spAutoFit/>
          </a:bodyPr>
          <a:lstStyle/>
          <a:p>
            <a:pPr>
              <a:buClr>
                <a:srgbClr val="CA004A"/>
              </a:buClr>
              <a:defRPr/>
            </a:pPr>
            <a:r>
              <a:rPr lang="en-US" sz="2400" b="1" dirty="0">
                <a:solidFill>
                  <a:srgbClr val="1E4783"/>
                </a:solidFill>
              </a:rPr>
              <a:t>Causes of desertification </a:t>
            </a:r>
          </a:p>
          <a:p>
            <a:pPr marL="0" lvl="1" fontAlgn="base">
              <a:lnSpc>
                <a:spcPts val="2463"/>
              </a:lnSpc>
              <a:spcBef>
                <a:spcPct val="0"/>
              </a:spcBef>
              <a:spcAft>
                <a:spcPts val="1800"/>
              </a:spcAft>
              <a:buClr>
                <a:srgbClr val="E84141"/>
              </a:buClr>
              <a:buSzPct val="100000"/>
              <a:defRPr/>
            </a:pPr>
            <a:r>
              <a:rPr lang="en-US" sz="2000" dirty="0">
                <a:solidFill>
                  <a:srgbClr val="1E4783"/>
                </a:solidFill>
              </a:rPr>
              <a:t>Desertification is caused by a combination of climate change and human factors. The climatic factors are worsened by human factors. </a:t>
            </a:r>
          </a:p>
        </p:txBody>
      </p:sp>
      <p:sp>
        <p:nvSpPr>
          <p:cNvPr id="6" name="TextBox 5">
            <a:extLst>
              <a:ext uri="{FF2B5EF4-FFF2-40B4-BE49-F238E27FC236}">
                <a16:creationId xmlns:a16="http://schemas.microsoft.com/office/drawing/2014/main" id="{D835213D-352A-B846-938D-B601666F6DE6}"/>
              </a:ext>
            </a:extLst>
          </p:cNvPr>
          <p:cNvSpPr txBox="1"/>
          <p:nvPr/>
        </p:nvSpPr>
        <p:spPr>
          <a:xfrm>
            <a:off x="860612" y="2970960"/>
            <a:ext cx="11187379" cy="2308324"/>
          </a:xfrm>
          <a:prstGeom prst="rect">
            <a:avLst/>
          </a:prstGeom>
        </p:spPr>
        <p:txBody>
          <a:bodyPr wrap="square" rtlCol="0">
            <a:spAutoFit/>
          </a:bodyPr>
          <a:lstStyle/>
          <a:p>
            <a:pPr marL="342900" indent="-342900">
              <a:buClr>
                <a:srgbClr val="FF0000"/>
              </a:buClr>
              <a:buFont typeface="+mj-lt"/>
              <a:buAutoNum type="arabicPeriod"/>
            </a:pPr>
            <a:r>
              <a:rPr lang="en-US" dirty="0">
                <a:solidFill>
                  <a:srgbClr val="1E4783"/>
                </a:solidFill>
              </a:rPr>
              <a:t>Rapid population growth has led to an increased demand for food. </a:t>
            </a:r>
          </a:p>
          <a:p>
            <a:pPr marL="742950" lvl="1" indent="-285750">
              <a:buClr>
                <a:srgbClr val="FF0000"/>
              </a:buClr>
              <a:buFont typeface="Arial" panose="020B0604020202020204" pitchFamily="34" charset="0"/>
              <a:buChar char="•"/>
            </a:pPr>
            <a:r>
              <a:rPr lang="en-US" dirty="0">
                <a:solidFill>
                  <a:srgbClr val="1E4783"/>
                </a:solidFill>
              </a:rPr>
              <a:t>More and more land close to the desert is cultivated to meet the demand.</a:t>
            </a:r>
          </a:p>
          <a:p>
            <a:pPr marL="742950" lvl="1" indent="-285750">
              <a:buClr>
                <a:srgbClr val="FF0000"/>
              </a:buClr>
              <a:buFont typeface="Arial" panose="020B0604020202020204" pitchFamily="34" charset="0"/>
              <a:buChar char="•"/>
            </a:pPr>
            <a:endParaRPr lang="en-US" sz="900" dirty="0">
              <a:solidFill>
                <a:srgbClr val="1E4783"/>
              </a:solidFill>
            </a:endParaRPr>
          </a:p>
          <a:p>
            <a:pPr marL="342900" indent="-342900">
              <a:buClr>
                <a:srgbClr val="FF0000"/>
              </a:buClr>
              <a:buFont typeface="+mj-lt"/>
              <a:buAutoNum type="arabicPeriod"/>
            </a:pPr>
            <a:r>
              <a:rPr lang="en-US" dirty="0">
                <a:solidFill>
                  <a:srgbClr val="1E4783"/>
                </a:solidFill>
              </a:rPr>
              <a:t>Overgrazing and overcultivation causes soil erosion. </a:t>
            </a:r>
          </a:p>
          <a:p>
            <a:pPr marL="742950" lvl="1" indent="-285750">
              <a:buClr>
                <a:srgbClr val="FF0000"/>
              </a:buClr>
              <a:buFont typeface="Arial" panose="020B0604020202020204" pitchFamily="34" charset="0"/>
              <a:buChar char="•"/>
            </a:pPr>
            <a:r>
              <a:rPr lang="en-US" dirty="0">
                <a:solidFill>
                  <a:srgbClr val="1E4783"/>
                </a:solidFill>
              </a:rPr>
              <a:t>This exhausts the soil of its nutrients. Lack of education in techniques such as crop rotation has also contributed to crop failure.</a:t>
            </a:r>
          </a:p>
          <a:p>
            <a:pPr marL="742950" lvl="1" indent="-285750">
              <a:buClr>
                <a:srgbClr val="FF0000"/>
              </a:buClr>
              <a:buFont typeface="Arial" panose="020B0604020202020204" pitchFamily="34" charset="0"/>
              <a:buChar char="•"/>
            </a:pPr>
            <a:endParaRPr lang="en-US" sz="900" dirty="0">
              <a:solidFill>
                <a:srgbClr val="1E4783"/>
              </a:solidFill>
            </a:endParaRPr>
          </a:p>
          <a:p>
            <a:pPr marL="342900" indent="-342900">
              <a:buClr>
                <a:srgbClr val="FF0000"/>
              </a:buClr>
              <a:buFont typeface="+mj-lt"/>
              <a:buAutoNum type="arabicPeriod"/>
            </a:pPr>
            <a:r>
              <a:rPr lang="en-US" dirty="0">
                <a:solidFill>
                  <a:srgbClr val="1E4783"/>
                </a:solidFill>
              </a:rPr>
              <a:t>People cut down trees to provide wood for cooking and heating. </a:t>
            </a:r>
          </a:p>
          <a:p>
            <a:pPr marL="742950" lvl="1" indent="-285750">
              <a:buClr>
                <a:srgbClr val="FF0000"/>
              </a:buClr>
              <a:buFont typeface="Arial" panose="020B0604020202020204" pitchFamily="34" charset="0"/>
              <a:buChar char="•"/>
            </a:pPr>
            <a:r>
              <a:rPr lang="en-US" dirty="0">
                <a:solidFill>
                  <a:srgbClr val="1E4783"/>
                </a:solidFill>
              </a:rPr>
              <a:t>This has led to deforestation and soil erosion as the protective layer of trees has been removed.</a:t>
            </a:r>
            <a:endParaRPr lang="en-US" dirty="0">
              <a:solidFill>
                <a:srgbClr val="1E4783"/>
              </a:solidFill>
              <a:latin typeface="+mn-lt"/>
            </a:endParaRPr>
          </a:p>
        </p:txBody>
      </p:sp>
      <p:sp>
        <p:nvSpPr>
          <p:cNvPr id="7" name="TextBox 6">
            <a:extLst>
              <a:ext uri="{FF2B5EF4-FFF2-40B4-BE49-F238E27FC236}">
                <a16:creationId xmlns:a16="http://schemas.microsoft.com/office/drawing/2014/main" id="{D52C345E-3E2A-3144-8DD9-09540FE05EE2}"/>
              </a:ext>
            </a:extLst>
          </p:cNvPr>
          <p:cNvSpPr txBox="1"/>
          <p:nvPr/>
        </p:nvSpPr>
        <p:spPr>
          <a:xfrm>
            <a:off x="860612" y="2409713"/>
            <a:ext cx="2051652" cy="461665"/>
          </a:xfrm>
          <a:prstGeom prst="rect">
            <a:avLst/>
          </a:prstGeom>
        </p:spPr>
        <p:txBody>
          <a:bodyPr wrap="none" rtlCol="0">
            <a:spAutoFit/>
          </a:bodyPr>
          <a:lstStyle/>
          <a:p>
            <a:pPr algn="l"/>
            <a:r>
              <a:rPr lang="en-US" sz="2400" b="1" dirty="0">
                <a:solidFill>
                  <a:srgbClr val="1E4783"/>
                </a:solidFill>
                <a:latin typeface="+mn-lt"/>
              </a:rPr>
              <a:t>Human factors</a:t>
            </a:r>
          </a:p>
        </p:txBody>
      </p:sp>
    </p:spTree>
    <p:extLst>
      <p:ext uri="{BB962C8B-B14F-4D97-AF65-F5344CB8AC3E}">
        <p14:creationId xmlns:p14="http://schemas.microsoft.com/office/powerpoint/2010/main" val="33808021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EC0A58A4-69DE-C54D-978F-291A379DE7C9}"/>
              </a:ext>
            </a:extLst>
          </p:cNvPr>
          <p:cNvSpPr txBox="1">
            <a:spLocks/>
          </p:cNvSpPr>
          <p:nvPr/>
        </p:nvSpPr>
        <p:spPr>
          <a:xfrm>
            <a:off x="376517" y="272783"/>
            <a:ext cx="10515600"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r>
              <a:rPr lang="en-US" sz="3200" dirty="0">
                <a:solidFill>
                  <a:srgbClr val="FF0000"/>
                </a:solidFill>
              </a:rPr>
              <a:t>14.6</a:t>
            </a:r>
            <a:r>
              <a:rPr lang="en-US" sz="3200" dirty="0">
                <a:solidFill>
                  <a:srgbClr val="1E4783"/>
                </a:solidFill>
              </a:rPr>
              <a:t> Describe the exploitation of soil as a natural resource.</a:t>
            </a:r>
            <a:r>
              <a:rPr lang="en-GB" sz="3200" dirty="0">
                <a:solidFill>
                  <a:srgbClr val="1E4783"/>
                </a:solidFill>
              </a:rPr>
              <a:t>	</a:t>
            </a:r>
            <a:endParaRPr lang="en-IE" sz="3200" dirty="0">
              <a:solidFill>
                <a:srgbClr val="1E4783"/>
              </a:solidFill>
            </a:endParaRPr>
          </a:p>
        </p:txBody>
      </p:sp>
      <p:sp>
        <p:nvSpPr>
          <p:cNvPr id="2" name="TextBox 1">
            <a:extLst>
              <a:ext uri="{FF2B5EF4-FFF2-40B4-BE49-F238E27FC236}">
                <a16:creationId xmlns:a16="http://schemas.microsoft.com/office/drawing/2014/main" id="{493A20CB-39B7-EC4C-BDEC-627022AEB05B}"/>
              </a:ext>
            </a:extLst>
          </p:cNvPr>
          <p:cNvSpPr txBox="1"/>
          <p:nvPr/>
        </p:nvSpPr>
        <p:spPr>
          <a:xfrm>
            <a:off x="806823" y="1032734"/>
            <a:ext cx="5771452" cy="769441"/>
          </a:xfrm>
          <a:prstGeom prst="rect">
            <a:avLst/>
          </a:prstGeom>
        </p:spPr>
        <p:txBody>
          <a:bodyPr wrap="none" rtlCol="0">
            <a:spAutoFit/>
          </a:bodyPr>
          <a:lstStyle/>
          <a:p>
            <a:r>
              <a:rPr lang="en-US" sz="2400" b="1" dirty="0">
                <a:solidFill>
                  <a:srgbClr val="1E4783"/>
                </a:solidFill>
              </a:rPr>
              <a:t>Effects of desertiﬁcation</a:t>
            </a:r>
          </a:p>
          <a:p>
            <a:r>
              <a:rPr lang="en-US" sz="2000" dirty="0">
                <a:solidFill>
                  <a:srgbClr val="1E4783"/>
                </a:solidFill>
              </a:rPr>
              <a:t>Desertification has had a serious impact on the Sahel.</a:t>
            </a:r>
            <a:endParaRPr lang="en-US" sz="2000" dirty="0">
              <a:solidFill>
                <a:srgbClr val="1E4783"/>
              </a:solidFill>
              <a:latin typeface="+mn-lt"/>
            </a:endParaRPr>
          </a:p>
        </p:txBody>
      </p:sp>
      <p:sp>
        <p:nvSpPr>
          <p:cNvPr id="8" name="Rectangle 7">
            <a:extLst>
              <a:ext uri="{FF2B5EF4-FFF2-40B4-BE49-F238E27FC236}">
                <a16:creationId xmlns:a16="http://schemas.microsoft.com/office/drawing/2014/main" id="{DCFD3702-10A9-5C47-BF25-408810063B56}"/>
              </a:ext>
            </a:extLst>
          </p:cNvPr>
          <p:cNvSpPr/>
          <p:nvPr/>
        </p:nvSpPr>
        <p:spPr>
          <a:xfrm>
            <a:off x="907228" y="2145342"/>
            <a:ext cx="9323293" cy="2662267"/>
          </a:xfrm>
          <a:prstGeom prst="rect">
            <a:avLst/>
          </a:prstGeom>
        </p:spPr>
        <p:txBody>
          <a:bodyPr wrap="square">
            <a:spAutoFit/>
          </a:bodyPr>
          <a:lstStyle/>
          <a:p>
            <a:pPr marL="342900" indent="-342900">
              <a:buClr>
                <a:srgbClr val="FF0000"/>
              </a:buClr>
              <a:buFont typeface="+mj-lt"/>
              <a:buAutoNum type="arabicPeriod"/>
            </a:pPr>
            <a:r>
              <a:rPr lang="en-US" sz="2000" dirty="0">
                <a:solidFill>
                  <a:srgbClr val="1E4783"/>
                </a:solidFill>
              </a:rPr>
              <a:t>Long periods of drought have led to famine, which has resulted in the deaths of many people.</a:t>
            </a:r>
          </a:p>
          <a:p>
            <a:pPr marL="342900" indent="-342900">
              <a:buClr>
                <a:srgbClr val="FF0000"/>
              </a:buClr>
              <a:buFont typeface="+mj-lt"/>
              <a:buAutoNum type="arabicPeriod"/>
            </a:pPr>
            <a:endParaRPr lang="en-US" sz="900" dirty="0">
              <a:solidFill>
                <a:srgbClr val="1E4783"/>
              </a:solidFill>
            </a:endParaRPr>
          </a:p>
          <a:p>
            <a:pPr marL="342900" indent="-342900">
              <a:buClr>
                <a:srgbClr val="FF0000"/>
              </a:buClr>
              <a:buFont typeface="+mj-lt"/>
              <a:buAutoNum type="arabicPeriod"/>
            </a:pPr>
            <a:r>
              <a:rPr lang="en-US" sz="2000" dirty="0">
                <a:solidFill>
                  <a:srgbClr val="1E4783"/>
                </a:solidFill>
              </a:rPr>
              <a:t>Millions of animals have also died due to drought and famine.</a:t>
            </a:r>
          </a:p>
          <a:p>
            <a:pPr marL="342900" indent="-342900">
              <a:buClr>
                <a:srgbClr val="FF0000"/>
              </a:buClr>
              <a:buFont typeface="+mj-lt"/>
              <a:buAutoNum type="arabicPeriod"/>
            </a:pPr>
            <a:endParaRPr lang="en-US" sz="900" dirty="0">
              <a:solidFill>
                <a:srgbClr val="1E4783"/>
              </a:solidFill>
            </a:endParaRPr>
          </a:p>
          <a:p>
            <a:pPr marL="342900" indent="-342900">
              <a:buClr>
                <a:srgbClr val="FF0000"/>
              </a:buClr>
              <a:buFont typeface="+mj-lt"/>
              <a:buAutoNum type="arabicPeriod"/>
            </a:pPr>
            <a:r>
              <a:rPr lang="en-US" sz="2000" dirty="0">
                <a:solidFill>
                  <a:srgbClr val="1E4783"/>
                </a:solidFill>
              </a:rPr>
              <a:t>Large areas of once-fertile land have been eroded and are no longer suitable for agriculture.</a:t>
            </a:r>
          </a:p>
          <a:p>
            <a:pPr marL="342900" indent="-342900">
              <a:buClr>
                <a:srgbClr val="FF0000"/>
              </a:buClr>
              <a:buFont typeface="+mj-lt"/>
              <a:buAutoNum type="arabicPeriod"/>
            </a:pPr>
            <a:endParaRPr lang="en-US" sz="900" dirty="0">
              <a:solidFill>
                <a:srgbClr val="1E4783"/>
              </a:solidFill>
            </a:endParaRPr>
          </a:p>
          <a:p>
            <a:pPr marL="342900" indent="-342900">
              <a:buClr>
                <a:srgbClr val="FF0000"/>
              </a:buClr>
              <a:buFont typeface="+mj-lt"/>
              <a:buAutoNum type="arabicPeriod"/>
            </a:pPr>
            <a:r>
              <a:rPr lang="en-US" sz="2000" dirty="0">
                <a:solidFill>
                  <a:srgbClr val="1E4783"/>
                </a:solidFill>
              </a:rPr>
              <a:t>Many people have been forced to migrate in search of food. This puts pressure on land elsewhere.</a:t>
            </a:r>
          </a:p>
        </p:txBody>
      </p:sp>
    </p:spTree>
    <p:extLst>
      <p:ext uri="{BB962C8B-B14F-4D97-AF65-F5344CB8AC3E}">
        <p14:creationId xmlns:p14="http://schemas.microsoft.com/office/powerpoint/2010/main" val="33021789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EC0A58A4-69DE-C54D-978F-291A379DE7C9}"/>
              </a:ext>
            </a:extLst>
          </p:cNvPr>
          <p:cNvSpPr txBox="1">
            <a:spLocks/>
          </p:cNvSpPr>
          <p:nvPr/>
        </p:nvSpPr>
        <p:spPr>
          <a:xfrm>
            <a:off x="376517" y="272783"/>
            <a:ext cx="10515600"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r>
              <a:rPr lang="en-US" sz="3200" dirty="0">
                <a:solidFill>
                  <a:srgbClr val="FF0000"/>
                </a:solidFill>
              </a:rPr>
              <a:t>14.6</a:t>
            </a:r>
            <a:r>
              <a:rPr lang="en-US" sz="3200" dirty="0">
                <a:solidFill>
                  <a:srgbClr val="1E4783"/>
                </a:solidFill>
              </a:rPr>
              <a:t> Describe the exploitation of soil as a natural resource.</a:t>
            </a:r>
            <a:r>
              <a:rPr lang="en-GB" sz="3200" dirty="0">
                <a:solidFill>
                  <a:srgbClr val="1E4783"/>
                </a:solidFill>
              </a:rPr>
              <a:t>	</a:t>
            </a:r>
            <a:endParaRPr lang="en-IE" sz="3200" dirty="0">
              <a:solidFill>
                <a:srgbClr val="1E4783"/>
              </a:solidFill>
            </a:endParaRPr>
          </a:p>
        </p:txBody>
      </p:sp>
      <p:sp>
        <p:nvSpPr>
          <p:cNvPr id="2" name="TextBox 1">
            <a:extLst>
              <a:ext uri="{FF2B5EF4-FFF2-40B4-BE49-F238E27FC236}">
                <a16:creationId xmlns:a16="http://schemas.microsoft.com/office/drawing/2014/main" id="{493A20CB-39B7-EC4C-BDEC-627022AEB05B}"/>
              </a:ext>
            </a:extLst>
          </p:cNvPr>
          <p:cNvSpPr txBox="1"/>
          <p:nvPr/>
        </p:nvSpPr>
        <p:spPr>
          <a:xfrm>
            <a:off x="806823" y="1032734"/>
            <a:ext cx="7114063" cy="769441"/>
          </a:xfrm>
          <a:prstGeom prst="rect">
            <a:avLst/>
          </a:prstGeom>
        </p:spPr>
        <p:txBody>
          <a:bodyPr wrap="none" rtlCol="0">
            <a:spAutoFit/>
          </a:bodyPr>
          <a:lstStyle/>
          <a:p>
            <a:r>
              <a:rPr lang="en-US" sz="2400" b="1" dirty="0">
                <a:solidFill>
                  <a:srgbClr val="1E4783"/>
                </a:solidFill>
              </a:rPr>
              <a:t>Solutions of desertiﬁcation</a:t>
            </a:r>
          </a:p>
          <a:p>
            <a:r>
              <a:rPr lang="en-US" sz="2000" dirty="0">
                <a:solidFill>
                  <a:srgbClr val="1E4783"/>
                </a:solidFill>
              </a:rPr>
              <a:t>Desertification in the Sahel is being tackled using several methods.</a:t>
            </a:r>
            <a:endParaRPr lang="en-US" sz="2000" dirty="0">
              <a:solidFill>
                <a:srgbClr val="1E4783"/>
              </a:solidFill>
              <a:latin typeface="+mn-lt"/>
            </a:endParaRPr>
          </a:p>
        </p:txBody>
      </p:sp>
      <p:sp>
        <p:nvSpPr>
          <p:cNvPr id="8" name="Rectangle 7">
            <a:extLst>
              <a:ext uri="{FF2B5EF4-FFF2-40B4-BE49-F238E27FC236}">
                <a16:creationId xmlns:a16="http://schemas.microsoft.com/office/drawing/2014/main" id="{DCFD3702-10A9-5C47-BF25-408810063B56}"/>
              </a:ext>
            </a:extLst>
          </p:cNvPr>
          <p:cNvSpPr/>
          <p:nvPr/>
        </p:nvSpPr>
        <p:spPr>
          <a:xfrm>
            <a:off x="806823" y="1944025"/>
            <a:ext cx="9323293" cy="3277820"/>
          </a:xfrm>
          <a:prstGeom prst="rect">
            <a:avLst/>
          </a:prstGeom>
        </p:spPr>
        <p:txBody>
          <a:bodyPr wrap="square">
            <a:spAutoFit/>
          </a:bodyPr>
          <a:lstStyle/>
          <a:p>
            <a:pPr marL="342900" indent="-342900">
              <a:buClr>
                <a:srgbClr val="FF0000"/>
              </a:buClr>
              <a:buFont typeface="+mj-lt"/>
              <a:buAutoNum type="arabicPeriod"/>
            </a:pPr>
            <a:r>
              <a:rPr lang="en-US" sz="2000" dirty="0">
                <a:solidFill>
                  <a:srgbClr val="1E4783"/>
                </a:solidFill>
              </a:rPr>
              <a:t>Irrigation schemes and deeper wells provide water for agriculture. </a:t>
            </a:r>
          </a:p>
          <a:p>
            <a:pPr marL="800100" lvl="1" indent="-342900">
              <a:buClr>
                <a:srgbClr val="FF0000"/>
              </a:buClr>
              <a:buFont typeface="Arial" panose="020B0604020202020204" pitchFamily="34" charset="0"/>
              <a:buChar char="•"/>
            </a:pPr>
            <a:r>
              <a:rPr lang="en-US" sz="2000" dirty="0">
                <a:solidFill>
                  <a:srgbClr val="1E4783"/>
                </a:solidFill>
              </a:rPr>
              <a:t>This helps preserve the water content of soils.</a:t>
            </a:r>
          </a:p>
          <a:p>
            <a:pPr marL="800100" lvl="1" indent="-342900">
              <a:buClr>
                <a:srgbClr val="FF0000"/>
              </a:buClr>
              <a:buFont typeface="Arial" panose="020B0604020202020204" pitchFamily="34" charset="0"/>
              <a:buChar char="•"/>
            </a:pPr>
            <a:endParaRPr lang="en-US" sz="900" dirty="0">
              <a:solidFill>
                <a:srgbClr val="1E4783"/>
              </a:solidFill>
            </a:endParaRPr>
          </a:p>
          <a:p>
            <a:pPr marL="342900" indent="-342900">
              <a:buClr>
                <a:srgbClr val="FF0000"/>
              </a:buClr>
              <a:buFont typeface="+mj-lt"/>
              <a:buAutoNum type="arabicPeriod"/>
            </a:pPr>
            <a:r>
              <a:rPr lang="en-US" sz="2000" dirty="0">
                <a:solidFill>
                  <a:srgbClr val="1E4783"/>
                </a:solidFill>
              </a:rPr>
              <a:t>Stone lines are lines of stone that trap water when it rains. </a:t>
            </a:r>
          </a:p>
          <a:p>
            <a:pPr marL="800100" lvl="1" indent="-342900">
              <a:buClr>
                <a:srgbClr val="FF0000"/>
              </a:buClr>
              <a:buFont typeface="Arial" panose="020B0604020202020204" pitchFamily="34" charset="0"/>
              <a:buChar char="•"/>
            </a:pPr>
            <a:r>
              <a:rPr lang="en-US" sz="2000" dirty="0">
                <a:solidFill>
                  <a:srgbClr val="1E4783"/>
                </a:solidFill>
              </a:rPr>
              <a:t>This prevents soil from being washed away, and keeps soil hydrated.</a:t>
            </a:r>
          </a:p>
          <a:p>
            <a:pPr marL="800100" lvl="1" indent="-342900">
              <a:buClr>
                <a:srgbClr val="FF0000"/>
              </a:buClr>
              <a:buFont typeface="Arial" panose="020B0604020202020204" pitchFamily="34" charset="0"/>
              <a:buChar char="•"/>
            </a:pPr>
            <a:endParaRPr lang="en-US" sz="900" dirty="0">
              <a:solidFill>
                <a:srgbClr val="1E4783"/>
              </a:solidFill>
            </a:endParaRPr>
          </a:p>
          <a:p>
            <a:pPr marL="342900" indent="-342900">
              <a:buClr>
                <a:srgbClr val="FF0000"/>
              </a:buClr>
              <a:buFont typeface="+mj-lt"/>
              <a:buAutoNum type="arabicPeriod"/>
            </a:pPr>
            <a:r>
              <a:rPr lang="en-US" sz="2000" dirty="0">
                <a:solidFill>
                  <a:srgbClr val="1E4783"/>
                </a:solidFill>
              </a:rPr>
              <a:t>Restrictions on herd sizes help to reduce overgrazing.</a:t>
            </a:r>
          </a:p>
          <a:p>
            <a:pPr marL="342900" indent="-342900">
              <a:buClr>
                <a:srgbClr val="FF0000"/>
              </a:buClr>
              <a:buFont typeface="+mj-lt"/>
              <a:buAutoNum type="arabicPeriod"/>
            </a:pPr>
            <a:endParaRPr lang="en-US" sz="900" dirty="0">
              <a:solidFill>
                <a:srgbClr val="1E4783"/>
              </a:solidFill>
            </a:endParaRPr>
          </a:p>
          <a:p>
            <a:pPr marL="342900" indent="-342900">
              <a:buClr>
                <a:srgbClr val="FF0000"/>
              </a:buClr>
              <a:buFont typeface="+mj-lt"/>
              <a:buAutoNum type="arabicPeriod"/>
            </a:pPr>
            <a:r>
              <a:rPr lang="en-US" sz="2000" dirty="0">
                <a:solidFill>
                  <a:srgbClr val="1E4783"/>
                </a:solidFill>
              </a:rPr>
              <a:t>Planting trees, drought-resistant grasses and other plants reduces soil erosion. </a:t>
            </a:r>
          </a:p>
          <a:p>
            <a:pPr marL="800100" lvl="1" indent="-342900">
              <a:buClr>
                <a:srgbClr val="FF0000"/>
              </a:buClr>
              <a:buFont typeface="Arial" panose="020B0604020202020204" pitchFamily="34" charset="0"/>
              <a:buChar char="•"/>
            </a:pPr>
            <a:r>
              <a:rPr lang="en-US" sz="2000" dirty="0">
                <a:solidFill>
                  <a:srgbClr val="1E4783"/>
                </a:solidFill>
              </a:rPr>
              <a:t>The roots of these plants help to bind the soil together and prevent the soil from being eroded. The trees also act as shelter belts and prevent sand from blowing onto the land.</a:t>
            </a:r>
          </a:p>
        </p:txBody>
      </p:sp>
    </p:spTree>
    <p:extLst>
      <p:ext uri="{BB962C8B-B14F-4D97-AF65-F5344CB8AC3E}">
        <p14:creationId xmlns:p14="http://schemas.microsoft.com/office/powerpoint/2010/main" val="11612823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894D4C2-1C37-CA4D-8A44-39F4678B1808}"/>
              </a:ext>
            </a:extLst>
          </p:cNvPr>
          <p:cNvSpPr txBox="1">
            <a:spLocks/>
          </p:cNvSpPr>
          <p:nvPr/>
        </p:nvSpPr>
        <p:spPr>
          <a:xfrm>
            <a:off x="376517" y="272783"/>
            <a:ext cx="10515600"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r>
              <a:rPr lang="en-US" sz="3200" dirty="0">
                <a:solidFill>
                  <a:srgbClr val="FF0000"/>
                </a:solidFill>
              </a:rPr>
              <a:t>14.6</a:t>
            </a:r>
            <a:r>
              <a:rPr lang="en-US" sz="3200" dirty="0">
                <a:solidFill>
                  <a:srgbClr val="1E4783"/>
                </a:solidFill>
              </a:rPr>
              <a:t> Describe the exploitation of soil as a natural resource.</a:t>
            </a:r>
            <a:r>
              <a:rPr lang="en-GB" sz="3200" dirty="0">
                <a:solidFill>
                  <a:srgbClr val="1E4783"/>
                </a:solidFill>
              </a:rPr>
              <a:t>	</a:t>
            </a:r>
            <a:endParaRPr lang="en-IE" sz="3200" dirty="0">
              <a:solidFill>
                <a:srgbClr val="1E4783"/>
              </a:solidFill>
            </a:endParaRPr>
          </a:p>
        </p:txBody>
      </p:sp>
      <p:pic>
        <p:nvPicPr>
          <p:cNvPr id="3" name="Picture 2" descr="A picture containing text, clipart&#10;&#10;Description automatically generated">
            <a:extLst>
              <a:ext uri="{FF2B5EF4-FFF2-40B4-BE49-F238E27FC236}">
                <a16:creationId xmlns:a16="http://schemas.microsoft.com/office/drawing/2014/main" id="{2CC41A24-98EC-4F90-9806-664AC48EF91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8523" y="967030"/>
            <a:ext cx="2245435" cy="749487"/>
          </a:xfrm>
          <a:prstGeom prst="rect">
            <a:avLst/>
          </a:prstGeom>
        </p:spPr>
      </p:pic>
      <p:sp>
        <p:nvSpPr>
          <p:cNvPr id="4" name="TextBox 3">
            <a:extLst>
              <a:ext uri="{FF2B5EF4-FFF2-40B4-BE49-F238E27FC236}">
                <a16:creationId xmlns:a16="http://schemas.microsoft.com/office/drawing/2014/main" id="{16B13528-3849-334C-987C-F94E272E697D}"/>
              </a:ext>
            </a:extLst>
          </p:cNvPr>
          <p:cNvSpPr txBox="1"/>
          <p:nvPr/>
        </p:nvSpPr>
        <p:spPr>
          <a:xfrm>
            <a:off x="1151069" y="1392553"/>
            <a:ext cx="4673844" cy="400110"/>
          </a:xfrm>
          <a:prstGeom prst="rect">
            <a:avLst/>
          </a:prstGeom>
        </p:spPr>
        <p:txBody>
          <a:bodyPr wrap="none" rtlCol="0">
            <a:spAutoFit/>
          </a:bodyPr>
          <a:lstStyle/>
          <a:p>
            <a:r>
              <a:rPr lang="en-US" sz="2000" b="1" dirty="0">
                <a:solidFill>
                  <a:srgbClr val="1E4783"/>
                </a:solidFill>
              </a:rPr>
              <a:t>Impact of Human Activity on Soils in Brazil</a:t>
            </a:r>
            <a:endParaRPr lang="en-US" sz="2000" b="1" dirty="0">
              <a:solidFill>
                <a:srgbClr val="1E4783"/>
              </a:solidFill>
              <a:latin typeface="+mn-lt"/>
            </a:endParaRPr>
          </a:p>
        </p:txBody>
      </p:sp>
      <p:sp>
        <p:nvSpPr>
          <p:cNvPr id="6" name="Rectangle 5">
            <a:extLst>
              <a:ext uri="{FF2B5EF4-FFF2-40B4-BE49-F238E27FC236}">
                <a16:creationId xmlns:a16="http://schemas.microsoft.com/office/drawing/2014/main" id="{AD8F0598-881A-2048-B982-D8B170A36B45}"/>
              </a:ext>
            </a:extLst>
          </p:cNvPr>
          <p:cNvSpPr/>
          <p:nvPr/>
        </p:nvSpPr>
        <p:spPr>
          <a:xfrm>
            <a:off x="1151069" y="1857209"/>
            <a:ext cx="4509898" cy="3170099"/>
          </a:xfrm>
          <a:prstGeom prst="rect">
            <a:avLst/>
          </a:prstGeom>
        </p:spPr>
        <p:txBody>
          <a:bodyPr wrap="square">
            <a:spAutoFit/>
          </a:bodyPr>
          <a:lstStyle/>
          <a:p>
            <a:pPr marL="285750" indent="-285750">
              <a:buClr>
                <a:srgbClr val="FF0000"/>
              </a:buClr>
              <a:buFont typeface="Arial" panose="020B0604020202020204" pitchFamily="34" charset="0"/>
              <a:buChar char="•"/>
            </a:pPr>
            <a:r>
              <a:rPr lang="en-US" sz="2000" dirty="0">
                <a:solidFill>
                  <a:srgbClr val="1E4783"/>
                </a:solidFill>
              </a:rPr>
              <a:t>Tropical red soils are rusty-red in colour, and are very deep – between 20 and 30 m (whereas podzols are up to 2 m deep).</a:t>
            </a:r>
          </a:p>
          <a:p>
            <a:pPr marL="285750" indent="-285750">
              <a:buClr>
                <a:srgbClr val="FF0000"/>
              </a:buClr>
              <a:buFont typeface="Arial" panose="020B0604020202020204" pitchFamily="34" charset="0"/>
              <a:buChar char="•"/>
            </a:pPr>
            <a:r>
              <a:rPr lang="en-US" sz="2000" dirty="0">
                <a:solidFill>
                  <a:srgbClr val="1E4783"/>
                </a:solidFill>
              </a:rPr>
              <a:t> Tropical red soils are found close to the equator in places with a tropical or equatorial climate. </a:t>
            </a:r>
          </a:p>
          <a:p>
            <a:pPr marL="285750" indent="-285750">
              <a:buClr>
                <a:srgbClr val="FF0000"/>
              </a:buClr>
              <a:buFont typeface="Arial" panose="020B0604020202020204" pitchFamily="34" charset="0"/>
              <a:buChar char="•"/>
            </a:pPr>
            <a:r>
              <a:rPr lang="en-US" sz="2000" dirty="0">
                <a:solidFill>
                  <a:srgbClr val="1E4783"/>
                </a:solidFill>
              </a:rPr>
              <a:t>The hot, wet weather in these regions causes rapid chemical weathering.</a:t>
            </a:r>
          </a:p>
          <a:p>
            <a:pPr marL="285750" indent="-285750">
              <a:buClr>
                <a:srgbClr val="FF0000"/>
              </a:buClr>
              <a:buFont typeface="Arial" panose="020B0604020202020204" pitchFamily="34" charset="0"/>
              <a:buChar char="•"/>
            </a:pPr>
            <a:r>
              <a:rPr lang="en-US" sz="2000" dirty="0">
                <a:solidFill>
                  <a:srgbClr val="1E4783"/>
                </a:solidFill>
              </a:rPr>
              <a:t>Tropical red soils are common in Brazil.</a:t>
            </a:r>
          </a:p>
        </p:txBody>
      </p:sp>
      <p:pic>
        <p:nvPicPr>
          <p:cNvPr id="8" name="Picture 7">
            <a:extLst>
              <a:ext uri="{FF2B5EF4-FFF2-40B4-BE49-F238E27FC236}">
                <a16:creationId xmlns:a16="http://schemas.microsoft.com/office/drawing/2014/main" id="{FEB58230-C367-2141-A7B6-94EFDAB99D0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83364" y="1857209"/>
            <a:ext cx="5576431" cy="3214851"/>
          </a:xfrm>
          <a:prstGeom prst="rect">
            <a:avLst/>
          </a:prstGeom>
        </p:spPr>
      </p:pic>
    </p:spTree>
    <p:extLst>
      <p:ext uri="{BB962C8B-B14F-4D97-AF65-F5344CB8AC3E}">
        <p14:creationId xmlns:p14="http://schemas.microsoft.com/office/powerpoint/2010/main" val="29133146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894D4C2-1C37-CA4D-8A44-39F4678B1808}"/>
              </a:ext>
            </a:extLst>
          </p:cNvPr>
          <p:cNvSpPr txBox="1">
            <a:spLocks/>
          </p:cNvSpPr>
          <p:nvPr/>
        </p:nvSpPr>
        <p:spPr>
          <a:xfrm>
            <a:off x="365760" y="122878"/>
            <a:ext cx="10515600"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r>
              <a:rPr lang="en-US" sz="3200" dirty="0">
                <a:solidFill>
                  <a:srgbClr val="FF0000"/>
                </a:solidFill>
              </a:rPr>
              <a:t>14.6</a:t>
            </a:r>
            <a:r>
              <a:rPr lang="en-US" sz="3200" dirty="0">
                <a:solidFill>
                  <a:srgbClr val="1E4783"/>
                </a:solidFill>
              </a:rPr>
              <a:t> Describe the exploitation of soil as a natural resource.</a:t>
            </a:r>
            <a:r>
              <a:rPr lang="en-GB" sz="3200" dirty="0">
                <a:solidFill>
                  <a:srgbClr val="1E4783"/>
                </a:solidFill>
              </a:rPr>
              <a:t>	</a:t>
            </a:r>
            <a:endParaRPr lang="en-IE" sz="3200" dirty="0">
              <a:solidFill>
                <a:srgbClr val="1E4783"/>
              </a:solidFill>
            </a:endParaRPr>
          </a:p>
        </p:txBody>
      </p:sp>
      <p:sp>
        <p:nvSpPr>
          <p:cNvPr id="4" name="TextBox 3">
            <a:extLst>
              <a:ext uri="{FF2B5EF4-FFF2-40B4-BE49-F238E27FC236}">
                <a16:creationId xmlns:a16="http://schemas.microsoft.com/office/drawing/2014/main" id="{16B13528-3849-334C-987C-F94E272E697D}"/>
              </a:ext>
            </a:extLst>
          </p:cNvPr>
          <p:cNvSpPr txBox="1"/>
          <p:nvPr/>
        </p:nvSpPr>
        <p:spPr>
          <a:xfrm>
            <a:off x="645457" y="817125"/>
            <a:ext cx="4673844" cy="400110"/>
          </a:xfrm>
          <a:prstGeom prst="rect">
            <a:avLst/>
          </a:prstGeom>
        </p:spPr>
        <p:txBody>
          <a:bodyPr wrap="none" rtlCol="0">
            <a:spAutoFit/>
          </a:bodyPr>
          <a:lstStyle/>
          <a:p>
            <a:r>
              <a:rPr lang="en-US" sz="2000" b="1" dirty="0">
                <a:solidFill>
                  <a:srgbClr val="1E4783"/>
                </a:solidFill>
              </a:rPr>
              <a:t>Impact of Human Activity on Soils in Brazil</a:t>
            </a:r>
            <a:endParaRPr lang="en-US" sz="2000" b="1" dirty="0">
              <a:solidFill>
                <a:srgbClr val="1E4783"/>
              </a:solidFill>
              <a:latin typeface="+mn-lt"/>
            </a:endParaRPr>
          </a:p>
        </p:txBody>
      </p:sp>
      <p:sp>
        <p:nvSpPr>
          <p:cNvPr id="5" name="TextBox 4">
            <a:extLst>
              <a:ext uri="{FF2B5EF4-FFF2-40B4-BE49-F238E27FC236}">
                <a16:creationId xmlns:a16="http://schemas.microsoft.com/office/drawing/2014/main" id="{AF808A41-11FA-D949-A037-8DD1A6FE57B3}"/>
              </a:ext>
            </a:extLst>
          </p:cNvPr>
          <p:cNvSpPr txBox="1"/>
          <p:nvPr/>
        </p:nvSpPr>
        <p:spPr>
          <a:xfrm>
            <a:off x="645457" y="1293381"/>
            <a:ext cx="4008149" cy="461665"/>
          </a:xfrm>
          <a:prstGeom prst="rect">
            <a:avLst/>
          </a:prstGeom>
        </p:spPr>
        <p:txBody>
          <a:bodyPr wrap="none" rtlCol="0">
            <a:spAutoFit/>
          </a:bodyPr>
          <a:lstStyle/>
          <a:p>
            <a:r>
              <a:rPr lang="en-US" sz="2400" b="1" dirty="0">
                <a:solidFill>
                  <a:srgbClr val="1E4783"/>
                </a:solidFill>
              </a:rPr>
              <a:t>Formation of tropical red soils</a:t>
            </a:r>
          </a:p>
        </p:txBody>
      </p:sp>
      <p:sp>
        <p:nvSpPr>
          <p:cNvPr id="7" name="TextBox 6">
            <a:extLst>
              <a:ext uri="{FF2B5EF4-FFF2-40B4-BE49-F238E27FC236}">
                <a16:creationId xmlns:a16="http://schemas.microsoft.com/office/drawing/2014/main" id="{A8D11860-E471-BB49-8B91-D97F9772C009}"/>
              </a:ext>
            </a:extLst>
          </p:cNvPr>
          <p:cNvSpPr txBox="1"/>
          <p:nvPr/>
        </p:nvSpPr>
        <p:spPr>
          <a:xfrm>
            <a:off x="645457" y="1871300"/>
            <a:ext cx="6508378" cy="3693319"/>
          </a:xfrm>
          <a:prstGeom prst="rect">
            <a:avLst/>
          </a:prstGeom>
        </p:spPr>
        <p:txBody>
          <a:bodyPr wrap="square" rtlCol="0">
            <a:spAutoFit/>
          </a:bodyPr>
          <a:lstStyle/>
          <a:p>
            <a:pPr>
              <a:buClr>
                <a:srgbClr val="FF0000"/>
              </a:buClr>
            </a:pPr>
            <a:r>
              <a:rPr lang="en-US" b="1" dirty="0">
                <a:solidFill>
                  <a:srgbClr val="FF0000"/>
                </a:solidFill>
              </a:rPr>
              <a:t>1.  </a:t>
            </a:r>
            <a:r>
              <a:rPr lang="en-US" dirty="0">
                <a:solidFill>
                  <a:srgbClr val="1E4783"/>
                </a:solidFill>
              </a:rPr>
              <a:t>The </a:t>
            </a:r>
            <a:r>
              <a:rPr lang="en-US" b="1" dirty="0">
                <a:solidFill>
                  <a:srgbClr val="1E4783"/>
                </a:solidFill>
              </a:rPr>
              <a:t>hot and humid climate </a:t>
            </a:r>
            <a:r>
              <a:rPr lang="en-US" dirty="0">
                <a:solidFill>
                  <a:srgbClr val="1E4783"/>
                </a:solidFill>
              </a:rPr>
              <a:t>causes intense </a:t>
            </a:r>
            <a:r>
              <a:rPr lang="en-US" b="1" dirty="0">
                <a:solidFill>
                  <a:srgbClr val="1E4783"/>
                </a:solidFill>
              </a:rPr>
              <a:t>chemical weathering</a:t>
            </a:r>
            <a:r>
              <a:rPr lang="en-US" dirty="0">
                <a:solidFill>
                  <a:srgbClr val="1E4783"/>
                </a:solidFill>
              </a:rPr>
              <a:t>, which breaks down rock. A </a:t>
            </a:r>
            <a:r>
              <a:rPr lang="en-US" b="1" dirty="0">
                <a:solidFill>
                  <a:srgbClr val="1E4783"/>
                </a:solidFill>
              </a:rPr>
              <a:t>deep soil </a:t>
            </a:r>
            <a:r>
              <a:rPr lang="en-US" dirty="0">
                <a:solidFill>
                  <a:srgbClr val="1E4783"/>
                </a:solidFill>
              </a:rPr>
              <a:t>horizon forms.</a:t>
            </a:r>
          </a:p>
          <a:p>
            <a:pPr>
              <a:buClr>
                <a:srgbClr val="FF0000"/>
              </a:buClr>
            </a:pPr>
            <a:r>
              <a:rPr lang="en-US" b="1" dirty="0">
                <a:solidFill>
                  <a:srgbClr val="FF0000"/>
                </a:solidFill>
              </a:rPr>
              <a:t>2.  </a:t>
            </a:r>
            <a:r>
              <a:rPr lang="en-US" dirty="0">
                <a:solidFill>
                  <a:srgbClr val="1E4783"/>
                </a:solidFill>
              </a:rPr>
              <a:t>The </a:t>
            </a:r>
            <a:r>
              <a:rPr lang="en-US" b="1" dirty="0">
                <a:solidFill>
                  <a:srgbClr val="1E4783"/>
                </a:solidFill>
              </a:rPr>
              <a:t>parent material </a:t>
            </a:r>
            <a:r>
              <a:rPr lang="en-US" dirty="0">
                <a:solidFill>
                  <a:srgbClr val="1E4783"/>
                </a:solidFill>
              </a:rPr>
              <a:t>is red because it contains large quantities of </a:t>
            </a:r>
            <a:r>
              <a:rPr lang="en-US" b="1" dirty="0">
                <a:solidFill>
                  <a:srgbClr val="1E4783"/>
                </a:solidFill>
              </a:rPr>
              <a:t>iron oxide</a:t>
            </a:r>
            <a:r>
              <a:rPr lang="en-US" dirty="0">
                <a:solidFill>
                  <a:srgbClr val="1E4783"/>
                </a:solidFill>
              </a:rPr>
              <a:t>, which ‘rusts’ when weathered.</a:t>
            </a:r>
          </a:p>
          <a:p>
            <a:pPr>
              <a:buClr>
                <a:srgbClr val="FF0000"/>
              </a:buClr>
            </a:pPr>
            <a:r>
              <a:rPr lang="en-US" b="1" dirty="0">
                <a:solidFill>
                  <a:srgbClr val="FF0000"/>
                </a:solidFill>
              </a:rPr>
              <a:t>3.  </a:t>
            </a:r>
            <a:r>
              <a:rPr lang="en-US" b="1" dirty="0">
                <a:solidFill>
                  <a:srgbClr val="1E4783"/>
                </a:solidFill>
              </a:rPr>
              <a:t>Tropical plants </a:t>
            </a:r>
            <a:r>
              <a:rPr lang="en-US" dirty="0">
                <a:solidFill>
                  <a:srgbClr val="1E4783"/>
                </a:solidFill>
              </a:rPr>
              <a:t>grow and produce a lot of plant litter. </a:t>
            </a:r>
          </a:p>
          <a:p>
            <a:pPr marL="742950" lvl="1" indent="-285750">
              <a:buClr>
                <a:srgbClr val="FF0000"/>
              </a:buClr>
              <a:buFont typeface="Arial" panose="020B0604020202020204" pitchFamily="34" charset="0"/>
              <a:buChar char="•"/>
            </a:pPr>
            <a:r>
              <a:rPr lang="en-US" dirty="0">
                <a:solidFill>
                  <a:srgbClr val="1E4783"/>
                </a:solidFill>
              </a:rPr>
              <a:t>High temperature and humidity causes </a:t>
            </a:r>
            <a:r>
              <a:rPr lang="en-US" b="1" dirty="0">
                <a:solidFill>
                  <a:srgbClr val="1E4783"/>
                </a:solidFill>
              </a:rPr>
              <a:t>rapid decay </a:t>
            </a:r>
            <a:r>
              <a:rPr lang="en-US" dirty="0">
                <a:solidFill>
                  <a:srgbClr val="1E4783"/>
                </a:solidFill>
              </a:rPr>
              <a:t>and produces a rich </a:t>
            </a:r>
            <a:r>
              <a:rPr lang="en-US" b="1" dirty="0">
                <a:solidFill>
                  <a:srgbClr val="1E4783"/>
                </a:solidFill>
              </a:rPr>
              <a:t>humus</a:t>
            </a:r>
            <a:r>
              <a:rPr lang="en-US" dirty="0">
                <a:solidFill>
                  <a:srgbClr val="1E4783"/>
                </a:solidFill>
              </a:rPr>
              <a:t>.</a:t>
            </a:r>
          </a:p>
          <a:p>
            <a:pPr>
              <a:buClr>
                <a:srgbClr val="FF0000"/>
              </a:buClr>
            </a:pPr>
            <a:r>
              <a:rPr lang="en-US" b="1" dirty="0">
                <a:solidFill>
                  <a:srgbClr val="FF0000"/>
                </a:solidFill>
              </a:rPr>
              <a:t>4.  </a:t>
            </a:r>
            <a:r>
              <a:rPr lang="en-US" b="1" dirty="0">
                <a:solidFill>
                  <a:srgbClr val="1E4783"/>
                </a:solidFill>
              </a:rPr>
              <a:t>Leaching</a:t>
            </a:r>
            <a:r>
              <a:rPr lang="en-US" dirty="0">
                <a:solidFill>
                  <a:srgbClr val="1E4783"/>
                </a:solidFill>
              </a:rPr>
              <a:t> washes nutrients into the topsoil. </a:t>
            </a:r>
          </a:p>
          <a:p>
            <a:pPr marL="742950" lvl="1" indent="-285750">
              <a:buClr>
                <a:srgbClr val="FF0000"/>
              </a:buClr>
              <a:buFont typeface="Arial" panose="020B0604020202020204" pitchFamily="34" charset="0"/>
              <a:buChar char="•"/>
            </a:pPr>
            <a:r>
              <a:rPr lang="en-US" dirty="0">
                <a:solidFill>
                  <a:srgbClr val="1E4783"/>
                </a:solidFill>
              </a:rPr>
              <a:t>Rapid decay means the humus decays too quickly, however: only a thin upper layer of tropical red soils is fertile.</a:t>
            </a:r>
          </a:p>
          <a:p>
            <a:pPr>
              <a:buClr>
                <a:srgbClr val="FF0000"/>
              </a:buClr>
            </a:pPr>
            <a:r>
              <a:rPr lang="en-US" b="1" dirty="0">
                <a:solidFill>
                  <a:srgbClr val="FF0000"/>
                </a:solidFill>
              </a:rPr>
              <a:t>5.  </a:t>
            </a:r>
            <a:r>
              <a:rPr lang="en-US" dirty="0">
                <a:solidFill>
                  <a:srgbClr val="1E4783"/>
                </a:solidFill>
              </a:rPr>
              <a:t>Tropical red soils are altered by human activity. Overgrazing exposes the soil, and the upper fertile layer is eroded. Over-farming leads to soil erosion</a:t>
            </a:r>
            <a:r>
              <a:rPr lang="en-US" dirty="0"/>
              <a:t>.</a:t>
            </a:r>
            <a:endParaRPr lang="en-US" dirty="0">
              <a:latin typeface="+mn-lt"/>
            </a:endParaRPr>
          </a:p>
        </p:txBody>
      </p:sp>
      <p:pic>
        <p:nvPicPr>
          <p:cNvPr id="11" name="Picture 10">
            <a:extLst>
              <a:ext uri="{FF2B5EF4-FFF2-40B4-BE49-F238E27FC236}">
                <a16:creationId xmlns:a16="http://schemas.microsoft.com/office/drawing/2014/main" id="{D8E7CCAD-87F9-BA48-9ED3-B98882EF7C4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50441" y="930382"/>
            <a:ext cx="3402997" cy="4818403"/>
          </a:xfrm>
          <a:prstGeom prst="rect">
            <a:avLst/>
          </a:prstGeom>
        </p:spPr>
      </p:pic>
    </p:spTree>
    <p:extLst>
      <p:ext uri="{BB962C8B-B14F-4D97-AF65-F5344CB8AC3E}">
        <p14:creationId xmlns:p14="http://schemas.microsoft.com/office/powerpoint/2010/main" val="3618731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CE59D3-9BF7-4E12-B6DF-9213F058DA8F}"/>
              </a:ext>
            </a:extLst>
          </p:cNvPr>
          <p:cNvSpPr txBox="1"/>
          <p:nvPr/>
        </p:nvSpPr>
        <p:spPr>
          <a:xfrm>
            <a:off x="258184" y="840184"/>
            <a:ext cx="7842324" cy="4970591"/>
          </a:xfrm>
          <a:prstGeom prst="rect">
            <a:avLst/>
          </a:prstGeom>
          <a:noFill/>
        </p:spPr>
        <p:txBody>
          <a:bodyPr wrap="square">
            <a:spAutoFit/>
          </a:bodyPr>
          <a:lstStyle/>
          <a:p>
            <a:pPr marL="0" lvl="1" fontAlgn="base">
              <a:spcBef>
                <a:spcPct val="0"/>
              </a:spcBef>
              <a:spcAft>
                <a:spcPts val="1800"/>
              </a:spcAft>
              <a:buClr>
                <a:srgbClr val="E84141"/>
              </a:buClr>
              <a:buSzPct val="100000"/>
              <a:defRPr/>
            </a:pPr>
            <a:r>
              <a:rPr lang="en-US" altLang="en-US" sz="2400" b="1" dirty="0">
                <a:solidFill>
                  <a:srgbClr val="1E4783"/>
                </a:solidFill>
              </a:rPr>
              <a:t>Soil erosion in Brazil</a:t>
            </a:r>
          </a:p>
          <a:p>
            <a:pPr marL="342900" lvl="1" indent="-342900" fontAlgn="base">
              <a:spcBef>
                <a:spcPct val="0"/>
              </a:spcBef>
              <a:buClr>
                <a:srgbClr val="E84141"/>
              </a:buClr>
              <a:buSzPct val="100000"/>
              <a:buFont typeface="Arial" panose="020B0604020202020204" pitchFamily="34" charset="0"/>
              <a:buChar char="•"/>
              <a:defRPr/>
            </a:pPr>
            <a:r>
              <a:rPr lang="en-US" altLang="en-US" sz="2000" dirty="0">
                <a:solidFill>
                  <a:srgbClr val="1E4783"/>
                </a:solidFill>
              </a:rPr>
              <a:t>Soil erosion is increasing as trees are felled for timber and mining. </a:t>
            </a:r>
          </a:p>
          <a:p>
            <a:pPr marL="342900" lvl="1" indent="-342900" fontAlgn="base">
              <a:spcBef>
                <a:spcPct val="0"/>
              </a:spcBef>
              <a:buClr>
                <a:srgbClr val="E84141"/>
              </a:buClr>
              <a:buSzPct val="100000"/>
              <a:buFont typeface="Arial" panose="020B0604020202020204" pitchFamily="34" charset="0"/>
              <a:buChar char="•"/>
              <a:defRPr/>
            </a:pPr>
            <a:r>
              <a:rPr lang="en-US" altLang="en-US" sz="2000" dirty="0">
                <a:solidFill>
                  <a:srgbClr val="1E4783"/>
                </a:solidFill>
              </a:rPr>
              <a:t>Plant litter is no longer available to the soil. The humus layer is removed. The nutrient cycle is destroyed. </a:t>
            </a:r>
          </a:p>
          <a:p>
            <a:pPr marL="342900" lvl="1" indent="-342900" fontAlgn="base">
              <a:spcBef>
                <a:spcPct val="0"/>
              </a:spcBef>
              <a:buClr>
                <a:srgbClr val="E84141"/>
              </a:buClr>
              <a:buSzPct val="100000"/>
              <a:buFont typeface="Arial" panose="020B0604020202020204" pitchFamily="34" charset="0"/>
              <a:buChar char="•"/>
              <a:defRPr/>
            </a:pPr>
            <a:endParaRPr lang="en-US" altLang="en-US" sz="900" dirty="0">
              <a:solidFill>
                <a:srgbClr val="1E4783"/>
              </a:solidFill>
            </a:endParaRPr>
          </a:p>
          <a:p>
            <a:pPr marL="342900" lvl="1" indent="-342900" fontAlgn="base">
              <a:spcBef>
                <a:spcPct val="0"/>
              </a:spcBef>
              <a:buClr>
                <a:srgbClr val="E84141"/>
              </a:buClr>
              <a:buSzPct val="100000"/>
              <a:buFont typeface="Arial" panose="020B0604020202020204" pitchFamily="34" charset="0"/>
              <a:buChar char="•"/>
              <a:defRPr/>
            </a:pPr>
            <a:r>
              <a:rPr lang="en-US" altLang="en-US" sz="2000" dirty="0">
                <a:solidFill>
                  <a:srgbClr val="1E4783"/>
                </a:solidFill>
              </a:rPr>
              <a:t>As the tree </a:t>
            </a:r>
            <a:r>
              <a:rPr lang="en-US" altLang="en-US" sz="2000" b="1" dirty="0">
                <a:solidFill>
                  <a:srgbClr val="1E4783"/>
                </a:solidFill>
              </a:rPr>
              <a:t>canopy</a:t>
            </a:r>
            <a:r>
              <a:rPr lang="en-US" altLang="en-US" sz="2000" dirty="0">
                <a:solidFill>
                  <a:srgbClr val="1E4783"/>
                </a:solidFill>
              </a:rPr>
              <a:t> layer is removed, the soil is baked and dried in the direct sunlight. Rainfall runs off this soil easily, as it cannot soak into the ground. </a:t>
            </a:r>
          </a:p>
          <a:p>
            <a:pPr marL="342900" lvl="1" indent="-342900" fontAlgn="base">
              <a:spcBef>
                <a:spcPct val="0"/>
              </a:spcBef>
              <a:buClr>
                <a:srgbClr val="E84141"/>
              </a:buClr>
              <a:buSzPct val="100000"/>
              <a:buFont typeface="Arial" panose="020B0604020202020204" pitchFamily="34" charset="0"/>
              <a:buChar char="•"/>
              <a:defRPr/>
            </a:pPr>
            <a:r>
              <a:rPr lang="en-US" altLang="en-US" sz="2000" dirty="0">
                <a:solidFill>
                  <a:srgbClr val="1E4783"/>
                </a:solidFill>
              </a:rPr>
              <a:t>Deep grooves called </a:t>
            </a:r>
            <a:r>
              <a:rPr lang="en-US" altLang="en-US" sz="2000" b="1" dirty="0">
                <a:solidFill>
                  <a:srgbClr val="1E4783"/>
                </a:solidFill>
              </a:rPr>
              <a:t>gullies</a:t>
            </a:r>
            <a:r>
              <a:rPr lang="en-US" altLang="en-US" sz="2000" dirty="0">
                <a:solidFill>
                  <a:srgbClr val="1E4783"/>
                </a:solidFill>
              </a:rPr>
              <a:t> are cut into the soil by rainfall. Tree roots no longer hold the soil together. In upland areas, landslides and mudslides occur. </a:t>
            </a:r>
          </a:p>
          <a:p>
            <a:pPr marL="342900" lvl="1" indent="-342900" fontAlgn="base">
              <a:spcBef>
                <a:spcPct val="0"/>
              </a:spcBef>
              <a:buClr>
                <a:srgbClr val="E84141"/>
              </a:buClr>
              <a:buSzPct val="100000"/>
              <a:buFont typeface="Arial" panose="020B0604020202020204" pitchFamily="34" charset="0"/>
              <a:buChar char="•"/>
              <a:defRPr/>
            </a:pPr>
            <a:endParaRPr lang="en-US" altLang="en-US" sz="900" dirty="0">
              <a:solidFill>
                <a:srgbClr val="1E4783"/>
              </a:solidFill>
            </a:endParaRPr>
          </a:p>
          <a:p>
            <a:pPr marL="342900" lvl="1" indent="-342900" fontAlgn="base">
              <a:spcBef>
                <a:spcPct val="0"/>
              </a:spcBef>
              <a:buClr>
                <a:srgbClr val="E84141"/>
              </a:buClr>
              <a:buSzPct val="100000"/>
              <a:buFont typeface="Arial" panose="020B0604020202020204" pitchFamily="34" charset="0"/>
              <a:buChar char="•"/>
              <a:defRPr/>
            </a:pPr>
            <a:r>
              <a:rPr lang="en-US" altLang="en-US" sz="2000" dirty="0">
                <a:solidFill>
                  <a:srgbClr val="1E4783"/>
                </a:solidFill>
              </a:rPr>
              <a:t>When land is cleared for farming, the rich plant litter of the tropical rainforest is replaced by grass for grazing cattle. </a:t>
            </a:r>
          </a:p>
          <a:p>
            <a:pPr marL="342900" lvl="1" indent="-342900" fontAlgn="base">
              <a:spcBef>
                <a:spcPct val="0"/>
              </a:spcBef>
              <a:buClr>
                <a:srgbClr val="E84141"/>
              </a:buClr>
              <a:buSzPct val="100000"/>
              <a:buFont typeface="Arial" panose="020B0604020202020204" pitchFamily="34" charset="0"/>
              <a:buChar char="•"/>
              <a:defRPr/>
            </a:pPr>
            <a:r>
              <a:rPr lang="en-US" altLang="en-US" sz="2000" dirty="0">
                <a:solidFill>
                  <a:srgbClr val="1E4783"/>
                </a:solidFill>
              </a:rPr>
              <a:t>Grazing soon exhausts the soil. Once the soil is useless, farmers move on to clear new patches of rainforest. </a:t>
            </a:r>
          </a:p>
        </p:txBody>
      </p:sp>
      <p:pic>
        <p:nvPicPr>
          <p:cNvPr id="8" name="Picture 3">
            <a:extLst>
              <a:ext uri="{FF2B5EF4-FFF2-40B4-BE49-F238E27FC236}">
                <a16:creationId xmlns:a16="http://schemas.microsoft.com/office/drawing/2014/main" id="{A5049F23-5CF5-4A98-9CCD-3769D18124E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864301" y="3801145"/>
            <a:ext cx="2835537" cy="1778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6">
            <a:extLst>
              <a:ext uri="{FF2B5EF4-FFF2-40B4-BE49-F238E27FC236}">
                <a16:creationId xmlns:a16="http://schemas.microsoft.com/office/drawing/2014/main" id="{53EFC74B-15F5-6647-99F7-6AC5B3686616}"/>
              </a:ext>
            </a:extLst>
          </p:cNvPr>
          <p:cNvSpPr txBox="1">
            <a:spLocks/>
          </p:cNvSpPr>
          <p:nvPr/>
        </p:nvSpPr>
        <p:spPr>
          <a:xfrm>
            <a:off x="258184" y="222083"/>
            <a:ext cx="10515600"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r>
              <a:rPr lang="en-US" sz="3200" dirty="0">
                <a:solidFill>
                  <a:srgbClr val="FF0000"/>
                </a:solidFill>
              </a:rPr>
              <a:t>14.6</a:t>
            </a:r>
            <a:r>
              <a:rPr lang="en-US" sz="3200" dirty="0">
                <a:solidFill>
                  <a:srgbClr val="1E4783"/>
                </a:solidFill>
              </a:rPr>
              <a:t> Describe the exploitation of soil as a natural resource.</a:t>
            </a:r>
            <a:r>
              <a:rPr lang="en-GB" sz="3200" dirty="0">
                <a:solidFill>
                  <a:srgbClr val="1E4783"/>
                </a:solidFill>
              </a:rPr>
              <a:t>	</a:t>
            </a:r>
            <a:endParaRPr lang="en-IE" sz="3200" dirty="0">
              <a:solidFill>
                <a:srgbClr val="1E4783"/>
              </a:solidFill>
            </a:endParaRPr>
          </a:p>
        </p:txBody>
      </p:sp>
      <p:pic>
        <p:nvPicPr>
          <p:cNvPr id="9" name="Picture 8">
            <a:extLst>
              <a:ext uri="{FF2B5EF4-FFF2-40B4-BE49-F238E27FC236}">
                <a16:creationId xmlns:a16="http://schemas.microsoft.com/office/drawing/2014/main" id="{0A446517-232B-C74A-8706-304C5B684DF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192097" y="1098641"/>
            <a:ext cx="3507741" cy="2444047"/>
          </a:xfrm>
          <a:prstGeom prst="rect">
            <a:avLst/>
          </a:prstGeom>
        </p:spPr>
      </p:pic>
    </p:spTree>
    <p:extLst>
      <p:ext uri="{BB962C8B-B14F-4D97-AF65-F5344CB8AC3E}">
        <p14:creationId xmlns:p14="http://schemas.microsoft.com/office/powerpoint/2010/main" val="9066703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65B122DF-C1A3-E544-990E-988CD37373B9}"/>
              </a:ext>
            </a:extLst>
          </p:cNvPr>
          <p:cNvSpPr txBox="1">
            <a:spLocks/>
          </p:cNvSpPr>
          <p:nvPr/>
        </p:nvSpPr>
        <p:spPr>
          <a:xfrm>
            <a:off x="371696" y="258808"/>
            <a:ext cx="10515600"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r>
              <a:rPr lang="en-US" sz="3200" dirty="0">
                <a:solidFill>
                  <a:srgbClr val="FF0000"/>
                </a:solidFill>
              </a:rPr>
              <a:t>14.6</a:t>
            </a:r>
            <a:r>
              <a:rPr lang="en-US" sz="3200" dirty="0">
                <a:solidFill>
                  <a:srgbClr val="1E4783"/>
                </a:solidFill>
              </a:rPr>
              <a:t> Describe the exploitation of soil as a natural resource.</a:t>
            </a:r>
            <a:r>
              <a:rPr lang="en-GB" sz="3200" dirty="0">
                <a:solidFill>
                  <a:srgbClr val="1E4783"/>
                </a:solidFill>
              </a:rPr>
              <a:t>	</a:t>
            </a:r>
            <a:endParaRPr lang="en-IE" sz="3200" dirty="0">
              <a:solidFill>
                <a:srgbClr val="1E4783"/>
              </a:solidFill>
            </a:endParaRPr>
          </a:p>
        </p:txBody>
      </p:sp>
      <p:sp>
        <p:nvSpPr>
          <p:cNvPr id="5" name="TextBox 4">
            <a:extLst>
              <a:ext uri="{FF2B5EF4-FFF2-40B4-BE49-F238E27FC236}">
                <a16:creationId xmlns:a16="http://schemas.microsoft.com/office/drawing/2014/main" id="{646F9791-AF93-3440-94AD-D86EBD841341}"/>
              </a:ext>
            </a:extLst>
          </p:cNvPr>
          <p:cNvSpPr txBox="1"/>
          <p:nvPr/>
        </p:nvSpPr>
        <p:spPr>
          <a:xfrm>
            <a:off x="371696" y="903592"/>
            <a:ext cx="3076687" cy="461665"/>
          </a:xfrm>
          <a:prstGeom prst="rect">
            <a:avLst/>
          </a:prstGeom>
        </p:spPr>
        <p:txBody>
          <a:bodyPr wrap="square" rtlCol="0">
            <a:spAutoFit/>
          </a:bodyPr>
          <a:lstStyle/>
          <a:p>
            <a:r>
              <a:rPr lang="en-US" altLang="en-US" sz="2400" b="1" dirty="0">
                <a:solidFill>
                  <a:srgbClr val="1E4783"/>
                </a:solidFill>
              </a:rPr>
              <a:t>Soil erosion in Brazil</a:t>
            </a:r>
          </a:p>
        </p:txBody>
      </p:sp>
      <p:sp>
        <p:nvSpPr>
          <p:cNvPr id="6" name="TextBox 5">
            <a:extLst>
              <a:ext uri="{FF2B5EF4-FFF2-40B4-BE49-F238E27FC236}">
                <a16:creationId xmlns:a16="http://schemas.microsoft.com/office/drawing/2014/main" id="{DD67BFF2-CAB7-774D-9813-B83A2A909A6C}"/>
              </a:ext>
            </a:extLst>
          </p:cNvPr>
          <p:cNvSpPr txBox="1"/>
          <p:nvPr/>
        </p:nvSpPr>
        <p:spPr>
          <a:xfrm>
            <a:off x="371696" y="1526101"/>
            <a:ext cx="4313816" cy="2708434"/>
          </a:xfrm>
          <a:prstGeom prst="rect">
            <a:avLst/>
          </a:prstGeom>
        </p:spPr>
        <p:txBody>
          <a:bodyPr wrap="square" lIns="91440" tIns="45720" rIns="91440" bIns="45720" rtlCol="0" anchor="t">
            <a:spAutoFit/>
          </a:bodyPr>
          <a:lstStyle/>
          <a:p>
            <a:pPr>
              <a:spcAft>
                <a:spcPts val="1200"/>
              </a:spcAft>
            </a:pPr>
            <a:r>
              <a:rPr lang="en-US" sz="2000" dirty="0">
                <a:solidFill>
                  <a:srgbClr val="1E4783"/>
                </a:solidFill>
              </a:rPr>
              <a:t>An aerial photo showing deforestation and soil erosion in Brazil. </a:t>
            </a:r>
          </a:p>
          <a:p>
            <a:pPr marL="342900" indent="-342900">
              <a:spcAft>
                <a:spcPts val="1200"/>
              </a:spcAft>
              <a:buClr>
                <a:srgbClr val="FF0000"/>
              </a:buClr>
              <a:buFont typeface="Arial" panose="020B0604020202020204" pitchFamily="34" charset="0"/>
              <a:buChar char="•"/>
            </a:pPr>
            <a:r>
              <a:rPr lang="en-US" sz="2000" dirty="0">
                <a:solidFill>
                  <a:srgbClr val="1E4783"/>
                </a:solidFill>
              </a:rPr>
              <a:t>The dark-green areas are rainforest.</a:t>
            </a:r>
          </a:p>
          <a:p>
            <a:pPr marL="342900" indent="-342900">
              <a:spcAft>
                <a:spcPts val="1200"/>
              </a:spcAft>
              <a:buClr>
                <a:srgbClr val="FF0000"/>
              </a:buClr>
              <a:buFont typeface="Arial" panose="020B0604020202020204" pitchFamily="34" charset="0"/>
              <a:buChar char="•"/>
            </a:pPr>
            <a:r>
              <a:rPr lang="en-US" sz="2000" dirty="0">
                <a:solidFill>
                  <a:srgbClr val="1E4783"/>
                </a:solidFill>
              </a:rPr>
              <a:t>The light-green areas are where land has been cleared for farming. </a:t>
            </a:r>
          </a:p>
          <a:p>
            <a:pPr marL="342900" indent="-342900">
              <a:spcAft>
                <a:spcPts val="1200"/>
              </a:spcAft>
              <a:buClr>
                <a:srgbClr val="FF0000"/>
              </a:buClr>
              <a:buFont typeface="Arial" panose="020B0604020202020204" pitchFamily="34" charset="0"/>
              <a:buChar char="•"/>
            </a:pPr>
            <a:r>
              <a:rPr lang="en-US" sz="2000" dirty="0">
                <a:solidFill>
                  <a:srgbClr val="1E4783"/>
                </a:solidFill>
              </a:rPr>
              <a:t>The pale area is where soil erosion has occurred.</a:t>
            </a:r>
            <a:endParaRPr lang="en-US" sz="2000" dirty="0">
              <a:solidFill>
                <a:srgbClr val="1E4783"/>
              </a:solidFill>
              <a:latin typeface="+mn-lt"/>
            </a:endParaRPr>
          </a:p>
        </p:txBody>
      </p:sp>
      <p:pic>
        <p:nvPicPr>
          <p:cNvPr id="3" name="Picture 2">
            <a:extLst>
              <a:ext uri="{FF2B5EF4-FFF2-40B4-BE49-F238E27FC236}">
                <a16:creationId xmlns:a16="http://schemas.microsoft.com/office/drawing/2014/main" id="{9BEFAD0C-48EB-C4D8-2704-9912AD49FB46}"/>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168628" y="1365257"/>
            <a:ext cx="4612001" cy="3459001"/>
          </a:xfrm>
          <a:prstGeom prst="rect">
            <a:avLst/>
          </a:prstGeom>
        </p:spPr>
      </p:pic>
    </p:spTree>
    <p:extLst>
      <p:ext uri="{BB962C8B-B14F-4D97-AF65-F5344CB8AC3E}">
        <p14:creationId xmlns:p14="http://schemas.microsoft.com/office/powerpoint/2010/main" val="21462311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23D704-B10E-C246-8D57-2ABD287984AA}"/>
              </a:ext>
            </a:extLst>
          </p:cNvPr>
          <p:cNvSpPr txBox="1"/>
          <p:nvPr/>
        </p:nvSpPr>
        <p:spPr>
          <a:xfrm>
            <a:off x="480914" y="840184"/>
            <a:ext cx="10868404" cy="4770537"/>
          </a:xfrm>
          <a:prstGeom prst="rect">
            <a:avLst/>
          </a:prstGeom>
        </p:spPr>
        <p:txBody>
          <a:bodyPr wrap="square" rtlCol="0">
            <a:spAutoFit/>
          </a:bodyPr>
          <a:lstStyle/>
          <a:p>
            <a:r>
              <a:rPr lang="en-US" sz="2400" b="1" dirty="0">
                <a:solidFill>
                  <a:srgbClr val="1E4783"/>
                </a:solidFill>
              </a:rPr>
              <a:t>The sustainable use of soil</a:t>
            </a:r>
          </a:p>
          <a:p>
            <a:r>
              <a:rPr lang="en-US" sz="2000" dirty="0">
                <a:solidFill>
                  <a:srgbClr val="1E4783"/>
                </a:solidFill>
              </a:rPr>
              <a:t>We need to conserve (protect) soil so that it continues to meet our needs and the needs of future generations. </a:t>
            </a:r>
          </a:p>
          <a:p>
            <a:r>
              <a:rPr lang="en-US" sz="2000" dirty="0">
                <a:solidFill>
                  <a:srgbClr val="1E4783"/>
                </a:solidFill>
              </a:rPr>
              <a:t>There are several simple steps we can take to protect soil.</a:t>
            </a:r>
          </a:p>
          <a:p>
            <a:pPr lvl="1"/>
            <a:r>
              <a:rPr lang="en-US" sz="2000" b="1" dirty="0">
                <a:solidFill>
                  <a:srgbClr val="1E4783"/>
                </a:solidFill>
              </a:rPr>
              <a:t>Contour ploughing</a:t>
            </a:r>
          </a:p>
          <a:p>
            <a:pPr marL="800100" lvl="1" indent="-342900">
              <a:buClr>
                <a:srgbClr val="FF0000"/>
              </a:buClr>
              <a:buFont typeface="Arial" panose="020B0604020202020204" pitchFamily="34" charset="0"/>
              <a:buChar char="•"/>
            </a:pPr>
            <a:r>
              <a:rPr lang="en-US" sz="2000" dirty="0">
                <a:solidFill>
                  <a:srgbClr val="1E4783"/>
                </a:solidFill>
              </a:rPr>
              <a:t>Where land is steep, farmers can </a:t>
            </a:r>
            <a:r>
              <a:rPr lang="en-US" sz="2000" b="1" dirty="0">
                <a:solidFill>
                  <a:srgbClr val="1E4783"/>
                </a:solidFill>
              </a:rPr>
              <a:t>plough along </a:t>
            </a:r>
            <a:r>
              <a:rPr lang="en-US" sz="2000" dirty="0">
                <a:solidFill>
                  <a:srgbClr val="1E4783"/>
                </a:solidFill>
              </a:rPr>
              <a:t>a slope, instead of up and down the slope. This helps to stop water running down the slope and can prevent soil erosion.</a:t>
            </a:r>
          </a:p>
          <a:p>
            <a:pPr lvl="1">
              <a:buClr>
                <a:srgbClr val="FF0000"/>
              </a:buClr>
            </a:pPr>
            <a:r>
              <a:rPr lang="en-US" sz="2000" b="1" dirty="0">
                <a:solidFill>
                  <a:srgbClr val="1E4783"/>
                </a:solidFill>
              </a:rPr>
              <a:t>Wind breaks</a:t>
            </a:r>
          </a:p>
          <a:p>
            <a:pPr marL="800100" lvl="1" indent="-342900">
              <a:buClr>
                <a:srgbClr val="FF0000"/>
              </a:buClr>
              <a:buFont typeface="Arial" panose="020B0604020202020204" pitchFamily="34" charset="0"/>
              <a:buChar char="•"/>
            </a:pPr>
            <a:r>
              <a:rPr lang="en-US" sz="2000" dirty="0">
                <a:solidFill>
                  <a:srgbClr val="1E4783"/>
                </a:solidFill>
              </a:rPr>
              <a:t>Farmers can plant trees around fields that act as a </a:t>
            </a:r>
            <a:r>
              <a:rPr lang="en-US" sz="2000" b="1" dirty="0">
                <a:solidFill>
                  <a:srgbClr val="1E4783"/>
                </a:solidFill>
              </a:rPr>
              <a:t>windbreak</a:t>
            </a:r>
            <a:r>
              <a:rPr lang="en-US" sz="2000" dirty="0">
                <a:solidFill>
                  <a:srgbClr val="1E4783"/>
                </a:solidFill>
              </a:rPr>
              <a:t>. This reduces the impact of wind on ploughed soil. It also protects crops and can increase how many crops a field produces. Small gaps are left between trees to prevent gusts occurring that could damage crops.</a:t>
            </a:r>
          </a:p>
          <a:p>
            <a:pPr lvl="1">
              <a:buClr>
                <a:srgbClr val="FF0000"/>
              </a:buClr>
            </a:pPr>
            <a:r>
              <a:rPr lang="en-US" sz="2000" b="1" dirty="0">
                <a:solidFill>
                  <a:srgbClr val="1E4783"/>
                </a:solidFill>
              </a:rPr>
              <a:t>Crop rotation</a:t>
            </a:r>
          </a:p>
          <a:p>
            <a:pPr marL="800100" lvl="1" indent="-342900">
              <a:buClr>
                <a:srgbClr val="FF0000"/>
              </a:buClr>
              <a:buFont typeface="Arial" panose="020B0604020202020204" pitchFamily="34" charset="0"/>
              <a:buChar char="•"/>
            </a:pPr>
            <a:r>
              <a:rPr lang="en-US" sz="2000" dirty="0">
                <a:solidFill>
                  <a:srgbClr val="1E4783"/>
                </a:solidFill>
              </a:rPr>
              <a:t>Rotating which crops are grown in different fields can help retain a good balance of nutrients in a soil, e.g. growing barley in a field one year, and turnips the following year. This helps replenish (add back) nutrients to the soil.</a:t>
            </a:r>
          </a:p>
        </p:txBody>
      </p:sp>
      <p:sp>
        <p:nvSpPr>
          <p:cNvPr id="3" name="Title 6">
            <a:extLst>
              <a:ext uri="{FF2B5EF4-FFF2-40B4-BE49-F238E27FC236}">
                <a16:creationId xmlns:a16="http://schemas.microsoft.com/office/drawing/2014/main" id="{B9743FE8-920F-7C46-A3B2-C42EDD31D3F6}"/>
              </a:ext>
            </a:extLst>
          </p:cNvPr>
          <p:cNvSpPr txBox="1">
            <a:spLocks/>
          </p:cNvSpPr>
          <p:nvPr/>
        </p:nvSpPr>
        <p:spPr>
          <a:xfrm>
            <a:off x="258184" y="222083"/>
            <a:ext cx="10515600"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r>
              <a:rPr lang="en-US" sz="3200" dirty="0">
                <a:solidFill>
                  <a:srgbClr val="FF0000"/>
                </a:solidFill>
              </a:rPr>
              <a:t>14.6</a:t>
            </a:r>
            <a:r>
              <a:rPr lang="en-US" sz="3200" dirty="0">
                <a:solidFill>
                  <a:srgbClr val="1E4783"/>
                </a:solidFill>
              </a:rPr>
              <a:t> Describe the exploitation of soil as a natural resource.</a:t>
            </a:r>
            <a:r>
              <a:rPr lang="en-GB" sz="3200" dirty="0">
                <a:solidFill>
                  <a:srgbClr val="1E4783"/>
                </a:solidFill>
              </a:rPr>
              <a:t>	</a:t>
            </a:r>
            <a:endParaRPr lang="en-IE" sz="3200" dirty="0">
              <a:solidFill>
                <a:srgbClr val="1E4783"/>
              </a:solidFill>
            </a:endParaRPr>
          </a:p>
        </p:txBody>
      </p:sp>
    </p:spTree>
    <p:extLst>
      <p:ext uri="{BB962C8B-B14F-4D97-AF65-F5344CB8AC3E}">
        <p14:creationId xmlns:p14="http://schemas.microsoft.com/office/powerpoint/2010/main" val="10022671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B9743FE8-920F-7C46-A3B2-C42EDD31D3F6}"/>
              </a:ext>
            </a:extLst>
          </p:cNvPr>
          <p:cNvSpPr txBox="1">
            <a:spLocks/>
          </p:cNvSpPr>
          <p:nvPr/>
        </p:nvSpPr>
        <p:spPr>
          <a:xfrm>
            <a:off x="258184" y="222083"/>
            <a:ext cx="10515600"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r>
              <a:rPr lang="en-US" sz="3200" dirty="0">
                <a:solidFill>
                  <a:srgbClr val="FF0000"/>
                </a:solidFill>
              </a:rPr>
              <a:t>14.6</a:t>
            </a:r>
            <a:r>
              <a:rPr lang="en-US" sz="3200" dirty="0">
                <a:solidFill>
                  <a:srgbClr val="1E4783"/>
                </a:solidFill>
              </a:rPr>
              <a:t> Describe the exploitation of soil as a natural resource.</a:t>
            </a:r>
            <a:r>
              <a:rPr lang="en-GB" sz="3200" dirty="0">
                <a:solidFill>
                  <a:srgbClr val="1E4783"/>
                </a:solidFill>
              </a:rPr>
              <a:t>	</a:t>
            </a:r>
            <a:endParaRPr lang="en-IE" sz="3200" dirty="0">
              <a:solidFill>
                <a:srgbClr val="1E4783"/>
              </a:solidFill>
            </a:endParaRPr>
          </a:p>
        </p:txBody>
      </p:sp>
      <p:sp>
        <p:nvSpPr>
          <p:cNvPr id="4" name="TextBox 3">
            <a:extLst>
              <a:ext uri="{FF2B5EF4-FFF2-40B4-BE49-F238E27FC236}">
                <a16:creationId xmlns:a16="http://schemas.microsoft.com/office/drawing/2014/main" id="{CB5E1EF8-2010-D948-BEBE-90A506688E41}"/>
              </a:ext>
            </a:extLst>
          </p:cNvPr>
          <p:cNvSpPr txBox="1"/>
          <p:nvPr/>
        </p:nvSpPr>
        <p:spPr>
          <a:xfrm>
            <a:off x="408791" y="989704"/>
            <a:ext cx="3969571" cy="3447098"/>
          </a:xfrm>
          <a:prstGeom prst="rect">
            <a:avLst/>
          </a:prstGeom>
        </p:spPr>
        <p:txBody>
          <a:bodyPr wrap="square" rtlCol="0">
            <a:spAutoFit/>
          </a:bodyPr>
          <a:lstStyle/>
          <a:p>
            <a:r>
              <a:rPr lang="en-US" sz="2000" b="1" dirty="0">
                <a:solidFill>
                  <a:srgbClr val="1E4783"/>
                </a:solidFill>
              </a:rPr>
              <a:t>Agroforestry</a:t>
            </a:r>
          </a:p>
          <a:p>
            <a:pPr marL="285750" indent="-285750">
              <a:buClr>
                <a:srgbClr val="FF0000"/>
              </a:buClr>
              <a:buFont typeface="Arial" panose="020B0604020202020204" pitchFamily="34" charset="0"/>
              <a:buChar char="•"/>
            </a:pPr>
            <a:r>
              <a:rPr lang="en-US" dirty="0"/>
              <a:t>This is an approach to farming whereby, instead of removing trees, farmers maintain and/or plant trees as part of their farming activity.</a:t>
            </a:r>
          </a:p>
          <a:p>
            <a:pPr marL="285750" indent="-285750">
              <a:buClr>
                <a:srgbClr val="FF0000"/>
              </a:buClr>
              <a:buFont typeface="Arial" panose="020B0604020202020204" pitchFamily="34" charset="0"/>
              <a:buChar char="•"/>
            </a:pPr>
            <a:endParaRPr lang="en-US" dirty="0"/>
          </a:p>
          <a:p>
            <a:pPr marL="285750" indent="-285750">
              <a:buClr>
                <a:srgbClr val="FF0000"/>
              </a:buClr>
              <a:buFont typeface="Arial" panose="020B0604020202020204" pitchFamily="34" charset="0"/>
              <a:buChar char="•"/>
            </a:pPr>
            <a:r>
              <a:rPr lang="en-US" dirty="0"/>
              <a:t>Trees and shrubs can be grown alongside other crops or included in grazing livestock. </a:t>
            </a:r>
          </a:p>
          <a:p>
            <a:pPr marL="285750" indent="-285750">
              <a:buClr>
                <a:srgbClr val="FF0000"/>
              </a:buClr>
              <a:buFont typeface="Arial" panose="020B0604020202020204" pitchFamily="34" charset="0"/>
              <a:buChar char="•"/>
            </a:pPr>
            <a:endParaRPr lang="en-US" dirty="0"/>
          </a:p>
          <a:p>
            <a:pPr marL="285750" indent="-285750">
              <a:buClr>
                <a:srgbClr val="FF0000"/>
              </a:buClr>
              <a:buFont typeface="Arial" panose="020B0604020202020204" pitchFamily="34" charset="0"/>
              <a:buChar char="•"/>
            </a:pPr>
            <a:r>
              <a:rPr lang="en-US" dirty="0"/>
              <a:t>This helps conserve soil. It also increases the diversity of animal life.</a:t>
            </a:r>
            <a:endParaRPr lang="en-US" dirty="0">
              <a:latin typeface="+mn-lt"/>
            </a:endParaRPr>
          </a:p>
        </p:txBody>
      </p:sp>
      <p:pic>
        <p:nvPicPr>
          <p:cNvPr id="6" name="Picture 5" descr="A picture containing tree, outdoor, mountain, lush&#10;&#10;Description automatically generated">
            <a:extLst>
              <a:ext uri="{FF2B5EF4-FFF2-40B4-BE49-F238E27FC236}">
                <a16:creationId xmlns:a16="http://schemas.microsoft.com/office/drawing/2014/main" id="{ECB9139C-5446-194F-C9E1-AA6364F4866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11949" y="1268360"/>
            <a:ext cx="7198809" cy="3982066"/>
          </a:xfrm>
          <a:prstGeom prst="rect">
            <a:avLst/>
          </a:prstGeom>
        </p:spPr>
      </p:pic>
    </p:spTree>
    <p:extLst>
      <p:ext uri="{BB962C8B-B14F-4D97-AF65-F5344CB8AC3E}">
        <p14:creationId xmlns:p14="http://schemas.microsoft.com/office/powerpoint/2010/main" val="8511872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a:extLst>
              <a:ext uri="{FF2B5EF4-FFF2-40B4-BE49-F238E27FC236}">
                <a16:creationId xmlns:a16="http://schemas.microsoft.com/office/drawing/2014/main" id="{5F3A3C56-337E-C149-B200-1DE8C8B62E3C}"/>
              </a:ext>
            </a:extLst>
          </p:cNvPr>
          <p:cNvSpPr txBox="1">
            <a:spLocks/>
          </p:cNvSpPr>
          <p:nvPr/>
        </p:nvSpPr>
        <p:spPr>
          <a:xfrm>
            <a:off x="463296" y="365125"/>
            <a:ext cx="10515600"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pPr lvl="0">
              <a:defRPr/>
            </a:pPr>
            <a:endParaRPr kumimoji="0" lang="en-US" sz="4000" b="1" i="0" u="none" strike="noStrike" kern="1200" cap="none" spc="0" normalizeH="0" baseline="0" noProof="0" dirty="0">
              <a:ln>
                <a:noFill/>
              </a:ln>
              <a:solidFill>
                <a:srgbClr val="1E4783"/>
              </a:solidFill>
              <a:effectLst/>
              <a:uLnTx/>
              <a:uFillTx/>
              <a:latin typeface="Calibri" panose="020F0502020204030204"/>
              <a:ea typeface="+mj-ea"/>
              <a:cs typeface="+mj-cs"/>
            </a:endParaRPr>
          </a:p>
        </p:txBody>
      </p:sp>
      <p:sp>
        <p:nvSpPr>
          <p:cNvPr id="5" name="Title 6">
            <a:extLst>
              <a:ext uri="{FF2B5EF4-FFF2-40B4-BE49-F238E27FC236}">
                <a16:creationId xmlns:a16="http://schemas.microsoft.com/office/drawing/2014/main" id="{F27012B3-8FBB-4AF8-9A13-E289775406A1}"/>
              </a:ext>
            </a:extLst>
          </p:cNvPr>
          <p:cNvSpPr txBox="1">
            <a:spLocks/>
          </p:cNvSpPr>
          <p:nvPr/>
        </p:nvSpPr>
        <p:spPr>
          <a:xfrm>
            <a:off x="432000" y="360001"/>
            <a:ext cx="11034585" cy="607312"/>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r>
              <a:rPr lang="en-US" sz="3200" dirty="0">
                <a:solidFill>
                  <a:srgbClr val="FF0000"/>
                </a:solidFill>
              </a:rPr>
              <a:t>14.6</a:t>
            </a:r>
            <a:r>
              <a:rPr lang="en-US" sz="3200" dirty="0">
                <a:solidFill>
                  <a:srgbClr val="1E4783"/>
                </a:solidFill>
              </a:rPr>
              <a:t> Describe the exploitation of soil as a natural resource.</a:t>
            </a:r>
            <a:r>
              <a:rPr lang="en-GB" sz="3200" dirty="0">
                <a:solidFill>
                  <a:srgbClr val="1E4783"/>
                </a:solidFill>
              </a:rPr>
              <a:t>	</a:t>
            </a:r>
            <a:endParaRPr lang="en-IE" sz="3200" dirty="0">
              <a:solidFill>
                <a:srgbClr val="1E4783"/>
              </a:solidFill>
            </a:endParaRPr>
          </a:p>
        </p:txBody>
      </p:sp>
      <p:pic>
        <p:nvPicPr>
          <p:cNvPr id="9" name="Picture 8" descr="Text&#10;&#10;Description automatically generated with low confidence">
            <a:extLst>
              <a:ext uri="{FF2B5EF4-FFF2-40B4-BE49-F238E27FC236}">
                <a16:creationId xmlns:a16="http://schemas.microsoft.com/office/drawing/2014/main" id="{7DD71D2F-141C-40EF-AB2F-26AABC42B787}"/>
              </a:ext>
            </a:extLst>
          </p:cNvPr>
          <p:cNvPicPr>
            <a:picLocks noChangeAspect="1"/>
          </p:cNvPicPr>
          <p:nvPr/>
        </p:nvPicPr>
        <p:blipFill>
          <a:blip r:embed="rId2"/>
          <a:stretch>
            <a:fillRect/>
          </a:stretch>
        </p:blipFill>
        <p:spPr>
          <a:xfrm>
            <a:off x="2056756" y="1773785"/>
            <a:ext cx="4469372" cy="878021"/>
          </a:xfrm>
          <a:prstGeom prst="rect">
            <a:avLst/>
          </a:prstGeom>
        </p:spPr>
      </p:pic>
      <p:graphicFrame>
        <p:nvGraphicFramePr>
          <p:cNvPr id="2" name="Table 1">
            <a:extLst>
              <a:ext uri="{FF2B5EF4-FFF2-40B4-BE49-F238E27FC236}">
                <a16:creationId xmlns:a16="http://schemas.microsoft.com/office/drawing/2014/main" id="{DB787EBF-B649-4F4B-A027-65B15EBF540D}"/>
              </a:ext>
            </a:extLst>
          </p:cNvPr>
          <p:cNvGraphicFramePr>
            <a:graphicFrameLocks noGrp="1"/>
          </p:cNvGraphicFramePr>
          <p:nvPr>
            <p:extLst>
              <p:ext uri="{D42A27DB-BD31-4B8C-83A1-F6EECF244321}">
                <p14:modId xmlns:p14="http://schemas.microsoft.com/office/powerpoint/2010/main" val="991716760"/>
              </p:ext>
            </p:extLst>
          </p:nvPr>
        </p:nvGraphicFramePr>
        <p:xfrm>
          <a:off x="2156602" y="1778895"/>
          <a:ext cx="7128988" cy="3103869"/>
        </p:xfrm>
        <a:graphic>
          <a:graphicData uri="http://schemas.openxmlformats.org/drawingml/2006/table">
            <a:tbl>
              <a:tblPr firstRow="1" bandRow="1">
                <a:tableStyleId>{21E4AEA4-8DFA-4A89-87EB-49C32662AFE0}</a:tableStyleId>
              </a:tblPr>
              <a:tblGrid>
                <a:gridCol w="7128988">
                  <a:extLst>
                    <a:ext uri="{9D8B030D-6E8A-4147-A177-3AD203B41FA5}">
                      <a16:colId xmlns:a16="http://schemas.microsoft.com/office/drawing/2014/main" val="1456819533"/>
                    </a:ext>
                  </a:extLst>
                </a:gridCol>
              </a:tblGrid>
              <a:tr h="608588">
                <a:tc>
                  <a:txBody>
                    <a:bodyPr/>
                    <a:lstStyle/>
                    <a:p>
                      <a:pPr algn="l"/>
                      <a:endParaRPr lang="en-US" sz="3000" b="0" i="0" dirty="0">
                        <a:latin typeface="Calibri" panose="020F0502020204030204" pitchFamily="34" charset="0"/>
                        <a:cs typeface="Calibri" panose="020F0502020204030204" pitchFamily="34" charset="0"/>
                      </a:endParaRPr>
                    </a:p>
                  </a:txBody>
                  <a:tcPr marL="75570" marR="75570" anchor="b">
                    <a:lnL w="19050" cap="flat" cmpd="sng" algn="ctr">
                      <a:solidFill>
                        <a:srgbClr val="1A8753"/>
                      </a:solidFill>
                      <a:prstDash val="solid"/>
                      <a:round/>
                      <a:headEnd type="none" w="med" len="med"/>
                      <a:tailEnd type="none" w="med" len="med"/>
                    </a:lnL>
                    <a:lnR w="19050" cap="flat" cmpd="sng" algn="ctr">
                      <a:solidFill>
                        <a:srgbClr val="1A8753"/>
                      </a:solidFill>
                      <a:prstDash val="solid"/>
                      <a:round/>
                      <a:headEnd type="none" w="med" len="med"/>
                      <a:tailEnd type="none" w="med" len="med"/>
                    </a:lnR>
                    <a:lnT w="19050" cap="flat" cmpd="sng" algn="ctr">
                      <a:solidFill>
                        <a:srgbClr val="1A8753"/>
                      </a:solidFill>
                      <a:prstDash val="solid"/>
                      <a:round/>
                      <a:headEnd type="none" w="med" len="med"/>
                      <a:tailEnd type="none" w="med" len="med"/>
                    </a:lnT>
                    <a:lnB w="19050" cap="flat" cmpd="sng" algn="ctr">
                      <a:solidFill>
                        <a:srgbClr val="1A8753"/>
                      </a:solidFill>
                      <a:prstDash val="solid"/>
                      <a:round/>
                      <a:headEnd type="none" w="med" len="med"/>
                      <a:tailEnd type="none" w="med" len="med"/>
                    </a:lnB>
                    <a:solidFill>
                      <a:srgbClr val="1A8753"/>
                    </a:solidFill>
                  </a:tcPr>
                </a:tc>
                <a:extLst>
                  <a:ext uri="{0D108BD9-81ED-4DB2-BD59-A6C34878D82A}">
                    <a16:rowId xmlns:a16="http://schemas.microsoft.com/office/drawing/2014/main" val="465386720"/>
                  </a:ext>
                </a:extLst>
              </a:tr>
              <a:tr h="507157">
                <a:tc>
                  <a:txBody>
                    <a:bodyPr/>
                    <a:lstStyle/>
                    <a:p>
                      <a:pPr marL="447675" indent="-447675"/>
                      <a:r>
                        <a:rPr lang="en-US" sz="1800" b="1" dirty="0">
                          <a:solidFill>
                            <a:schemeClr val="tx1"/>
                          </a:solidFill>
                          <a:latin typeface="Calibri" panose="020F0502020204030204" pitchFamily="34" charset="0"/>
                          <a:cs typeface="Calibri" panose="020F0502020204030204" pitchFamily="34" charset="0"/>
                        </a:rPr>
                        <a:t>1.</a:t>
                      </a:r>
                      <a:r>
                        <a:rPr lang="en-US" sz="1800" b="0" dirty="0">
                          <a:solidFill>
                            <a:schemeClr val="tx1"/>
                          </a:solidFill>
                          <a:latin typeface="Calibri" panose="020F0502020204030204" pitchFamily="34" charset="0"/>
                          <a:cs typeface="Calibri" panose="020F0502020204030204" pitchFamily="34" charset="0"/>
                        </a:rPr>
                        <a:t>	</a:t>
                      </a:r>
                      <a:r>
                        <a:rPr lang="en-GB" sz="1800" b="0" i="0" u="none" strike="noStrike" baseline="0" dirty="0">
                          <a:latin typeface="Calibri" panose="020F0502020204030204" pitchFamily="34" charset="0"/>
                          <a:cs typeface="Calibri" panose="020F0502020204030204" pitchFamily="34" charset="0"/>
                        </a:rPr>
                        <a:t>List </a:t>
                      </a:r>
                      <a:r>
                        <a:rPr lang="en-GB" sz="1800" b="1" i="0" u="none" strike="noStrike" baseline="0" dirty="0">
                          <a:latin typeface="Calibri" panose="020F0502020204030204" pitchFamily="34" charset="0"/>
                          <a:cs typeface="Calibri" panose="020F0502020204030204" pitchFamily="34" charset="0"/>
                        </a:rPr>
                        <a:t>five</a:t>
                      </a:r>
                      <a:r>
                        <a:rPr lang="en-GB" sz="1800" b="0" i="0" u="none" strike="noStrike" baseline="0" dirty="0">
                          <a:latin typeface="Calibri" panose="020F0502020204030204" pitchFamily="34" charset="0"/>
                          <a:cs typeface="Calibri" panose="020F0502020204030204" pitchFamily="34" charset="0"/>
                        </a:rPr>
                        <a:t> benefits of soil.</a:t>
                      </a:r>
                      <a:endParaRPr lang="en-US" sz="1800" b="0" i="0" dirty="0">
                        <a:solidFill>
                          <a:schemeClr val="tx1"/>
                        </a:solidFill>
                        <a:latin typeface="Calibri" panose="020F0502020204030204" pitchFamily="34" charset="0"/>
                        <a:cs typeface="Calibri" panose="020F0502020204030204" pitchFamily="34" charset="0"/>
                      </a:endParaRPr>
                    </a:p>
                  </a:txBody>
                  <a:tcPr marL="75570" marR="75570">
                    <a:lnL w="19050" cap="flat" cmpd="sng" algn="ctr">
                      <a:solidFill>
                        <a:srgbClr val="1A8753"/>
                      </a:solidFill>
                      <a:prstDash val="solid"/>
                      <a:round/>
                      <a:headEnd type="none" w="med" len="med"/>
                      <a:tailEnd type="none" w="med" len="med"/>
                    </a:lnL>
                    <a:lnR w="19050" cap="flat" cmpd="sng" algn="ctr">
                      <a:solidFill>
                        <a:srgbClr val="1A8753"/>
                      </a:solidFill>
                      <a:prstDash val="solid"/>
                      <a:round/>
                      <a:headEnd type="none" w="med" len="med"/>
                      <a:tailEnd type="none" w="med" len="med"/>
                    </a:lnR>
                    <a:lnT w="19050" cap="flat" cmpd="sng" algn="ctr">
                      <a:solidFill>
                        <a:srgbClr val="1A8753"/>
                      </a:solidFill>
                      <a:prstDash val="solid"/>
                      <a:round/>
                      <a:headEnd type="none" w="med" len="med"/>
                      <a:tailEnd type="none" w="med" len="med"/>
                    </a:lnT>
                    <a:lnB w="28575" cap="flat" cmpd="sng" algn="ctr">
                      <a:solidFill>
                        <a:srgbClr val="F8D7CD"/>
                      </a:solidFill>
                      <a:prstDash val="solid"/>
                      <a:round/>
                      <a:headEnd type="none" w="med" len="med"/>
                      <a:tailEnd type="none" w="med" len="med"/>
                    </a:lnB>
                    <a:solidFill>
                      <a:schemeClr val="bg1"/>
                    </a:solidFill>
                  </a:tcPr>
                </a:tc>
                <a:extLst>
                  <a:ext uri="{0D108BD9-81ED-4DB2-BD59-A6C34878D82A}">
                    <a16:rowId xmlns:a16="http://schemas.microsoft.com/office/drawing/2014/main" val="3106513648"/>
                  </a:ext>
                </a:extLst>
              </a:tr>
              <a:tr h="507157">
                <a:tc>
                  <a:txBody>
                    <a:bodyPr/>
                    <a:lstStyle/>
                    <a:p>
                      <a:pPr marL="447675" marR="0" lvl="0" indent="-447675"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tx1"/>
                          </a:solidFill>
                          <a:latin typeface="Calibri" panose="020F0502020204030204" pitchFamily="34" charset="0"/>
                          <a:cs typeface="Calibri" panose="020F0502020204030204" pitchFamily="34" charset="0"/>
                        </a:rPr>
                        <a:t>2.</a:t>
                      </a:r>
                      <a:r>
                        <a:rPr lang="en-US" sz="1800" b="0" kern="1200" dirty="0">
                          <a:solidFill>
                            <a:schemeClr val="tx1"/>
                          </a:solidFill>
                          <a:latin typeface="Calibri" panose="020F0502020204030204" pitchFamily="34" charset="0"/>
                          <a:ea typeface="+mn-ea"/>
                          <a:cs typeface="Calibri" panose="020F0502020204030204" pitchFamily="34" charset="0"/>
                        </a:rPr>
                        <a:t>	</a:t>
                      </a:r>
                      <a:r>
                        <a:rPr lang="en-GB" sz="1800" b="0" i="0" u="none" strike="noStrike" baseline="0" dirty="0">
                          <a:latin typeface="Calibri" panose="020F0502020204030204" pitchFamily="34" charset="0"/>
                          <a:cs typeface="Calibri" panose="020F0502020204030204" pitchFamily="34" charset="0"/>
                        </a:rPr>
                        <a:t>Identify </a:t>
                      </a:r>
                      <a:r>
                        <a:rPr lang="en-GB" sz="1800" b="1" i="0" u="none" strike="noStrike" baseline="0" dirty="0">
                          <a:latin typeface="Calibri" panose="020F0502020204030204" pitchFamily="34" charset="0"/>
                          <a:cs typeface="Calibri" panose="020F0502020204030204" pitchFamily="34" charset="0"/>
                        </a:rPr>
                        <a:t>four</a:t>
                      </a:r>
                      <a:r>
                        <a:rPr lang="en-GB" sz="1800" b="0" i="0" u="none" strike="noStrike" baseline="0" dirty="0">
                          <a:latin typeface="Calibri" panose="020F0502020204030204" pitchFamily="34" charset="0"/>
                          <a:cs typeface="Calibri" panose="020F0502020204030204" pitchFamily="34" charset="0"/>
                        </a:rPr>
                        <a:t> human impacts on soil.</a:t>
                      </a:r>
                      <a:endParaRPr lang="en-US" sz="1800" b="0" kern="1200" dirty="0">
                        <a:solidFill>
                          <a:schemeClr val="tx1"/>
                        </a:solidFill>
                        <a:latin typeface="Calibri" panose="020F0502020204030204" pitchFamily="34" charset="0"/>
                        <a:ea typeface="+mn-ea"/>
                        <a:cs typeface="Calibri" panose="020F0502020204030204" pitchFamily="34" charset="0"/>
                      </a:endParaRPr>
                    </a:p>
                  </a:txBody>
                  <a:tcPr marL="75570" marR="75570">
                    <a:lnL w="19050" cap="flat" cmpd="sng" algn="ctr">
                      <a:solidFill>
                        <a:srgbClr val="1A8753"/>
                      </a:solidFill>
                      <a:prstDash val="solid"/>
                      <a:round/>
                      <a:headEnd type="none" w="med" len="med"/>
                      <a:tailEnd type="none" w="med" len="med"/>
                    </a:lnL>
                    <a:lnR w="19050" cap="flat" cmpd="sng" algn="ctr">
                      <a:solidFill>
                        <a:srgbClr val="1A8753"/>
                      </a:solidFill>
                      <a:prstDash val="solid"/>
                      <a:round/>
                      <a:headEnd type="none" w="med" len="med"/>
                      <a:tailEnd type="none" w="med" len="med"/>
                    </a:lnR>
                    <a:lnT w="28575" cap="flat" cmpd="sng" algn="ctr">
                      <a:solidFill>
                        <a:srgbClr val="F8D7CD"/>
                      </a:solidFill>
                      <a:prstDash val="solid"/>
                      <a:round/>
                      <a:headEnd type="none" w="med" len="med"/>
                      <a:tailEnd type="none" w="med" len="med"/>
                    </a:lnT>
                    <a:lnB w="28575" cap="flat" cmpd="sng" algn="ctr">
                      <a:solidFill>
                        <a:srgbClr val="F8D7CD"/>
                      </a:solidFill>
                      <a:prstDash val="solid"/>
                      <a:round/>
                      <a:headEnd type="none" w="med" len="med"/>
                      <a:tailEnd type="none" w="med" len="med"/>
                    </a:lnB>
                    <a:solidFill>
                      <a:schemeClr val="bg1"/>
                    </a:solidFill>
                  </a:tcPr>
                </a:tc>
                <a:extLst>
                  <a:ext uri="{0D108BD9-81ED-4DB2-BD59-A6C34878D82A}">
                    <a16:rowId xmlns:a16="http://schemas.microsoft.com/office/drawing/2014/main" val="1957221476"/>
                  </a:ext>
                </a:extLst>
              </a:tr>
              <a:tr h="466653">
                <a:tc>
                  <a:txBody>
                    <a:bodyPr/>
                    <a:lstStyle/>
                    <a:p>
                      <a:pPr marL="447675" indent="-447675"/>
                      <a:r>
                        <a:rPr lang="en-US" sz="1800" b="1" dirty="0">
                          <a:solidFill>
                            <a:schemeClr val="tx1"/>
                          </a:solidFill>
                          <a:latin typeface="Calibri" panose="020F0502020204030204" pitchFamily="34" charset="0"/>
                          <a:cs typeface="Calibri" panose="020F0502020204030204" pitchFamily="34" charset="0"/>
                        </a:rPr>
                        <a:t>3.</a:t>
                      </a:r>
                      <a:r>
                        <a:rPr lang="en-US" sz="1800" dirty="0">
                          <a:solidFill>
                            <a:schemeClr val="tx1"/>
                          </a:solidFill>
                          <a:latin typeface="Calibri" panose="020F0502020204030204" pitchFamily="34" charset="0"/>
                          <a:cs typeface="Calibri" panose="020F0502020204030204" pitchFamily="34" charset="0"/>
                        </a:rPr>
                        <a:t>	</a:t>
                      </a:r>
                      <a:r>
                        <a:rPr lang="en-GB" sz="1800" b="0" i="0" u="none" strike="noStrike" baseline="0" dirty="0">
                          <a:latin typeface="Calibri" panose="020F0502020204030204" pitchFamily="34" charset="0"/>
                          <a:cs typeface="Calibri" panose="020F0502020204030204" pitchFamily="34" charset="0"/>
                        </a:rPr>
                        <a:t>Name </a:t>
                      </a:r>
                      <a:r>
                        <a:rPr lang="en-GB" sz="1800" b="1" i="0" u="none" strike="noStrike" baseline="0" dirty="0">
                          <a:latin typeface="Calibri" panose="020F0502020204030204" pitchFamily="34" charset="0"/>
                          <a:cs typeface="Calibri" panose="020F0502020204030204" pitchFamily="34" charset="0"/>
                        </a:rPr>
                        <a:t>three</a:t>
                      </a:r>
                      <a:r>
                        <a:rPr lang="en-GB" sz="1800" b="0" i="0" u="none" strike="noStrike" baseline="0" dirty="0">
                          <a:latin typeface="Calibri" panose="020F0502020204030204" pitchFamily="34" charset="0"/>
                          <a:cs typeface="Calibri" panose="020F0502020204030204" pitchFamily="34" charset="0"/>
                        </a:rPr>
                        <a:t> effects of desertification in the Sahel.</a:t>
                      </a:r>
                      <a:endParaRPr lang="en-US" sz="1800" b="0" i="0" dirty="0">
                        <a:solidFill>
                          <a:schemeClr val="tx1"/>
                        </a:solidFill>
                        <a:latin typeface="Calibri" panose="020F0502020204030204" pitchFamily="34" charset="0"/>
                        <a:cs typeface="Calibri" panose="020F0502020204030204" pitchFamily="34" charset="0"/>
                      </a:endParaRPr>
                    </a:p>
                  </a:txBody>
                  <a:tcPr marL="75570" marR="75570">
                    <a:lnL w="19050" cap="flat" cmpd="sng" algn="ctr">
                      <a:solidFill>
                        <a:srgbClr val="1A8753"/>
                      </a:solidFill>
                      <a:prstDash val="solid"/>
                      <a:round/>
                      <a:headEnd type="none" w="med" len="med"/>
                      <a:tailEnd type="none" w="med" len="med"/>
                    </a:lnL>
                    <a:lnR w="19050" cap="flat" cmpd="sng" algn="ctr">
                      <a:solidFill>
                        <a:srgbClr val="1A8753"/>
                      </a:solidFill>
                      <a:prstDash val="solid"/>
                      <a:round/>
                      <a:headEnd type="none" w="med" len="med"/>
                      <a:tailEnd type="none" w="med" len="med"/>
                    </a:lnR>
                    <a:lnT w="28575" cap="flat" cmpd="sng" algn="ctr">
                      <a:solidFill>
                        <a:srgbClr val="F8D7CD"/>
                      </a:solidFill>
                      <a:prstDash val="solid"/>
                      <a:round/>
                      <a:headEnd type="none" w="med" len="med"/>
                      <a:tailEnd type="none" w="med" len="med"/>
                    </a:lnT>
                    <a:lnB w="28575" cap="flat" cmpd="sng" algn="ctr">
                      <a:solidFill>
                        <a:srgbClr val="F8D7CD"/>
                      </a:solidFill>
                      <a:prstDash val="solid"/>
                      <a:round/>
                      <a:headEnd type="none" w="med" len="med"/>
                      <a:tailEnd type="none" w="med" len="med"/>
                    </a:lnB>
                    <a:solidFill>
                      <a:schemeClr val="bg1"/>
                    </a:solidFill>
                  </a:tcPr>
                </a:tc>
                <a:extLst>
                  <a:ext uri="{0D108BD9-81ED-4DB2-BD59-A6C34878D82A}">
                    <a16:rowId xmlns:a16="http://schemas.microsoft.com/office/drawing/2014/main" val="2285659112"/>
                  </a:ext>
                </a:extLst>
              </a:tr>
              <a:tr h="507157">
                <a:tc>
                  <a:txBody>
                    <a:bodyPr/>
                    <a:lstStyle/>
                    <a:p>
                      <a:pPr marL="447675" indent="-447675"/>
                      <a:r>
                        <a:rPr lang="en-US" sz="1800" b="1" kern="1200" dirty="0">
                          <a:solidFill>
                            <a:schemeClr val="tx1"/>
                          </a:solidFill>
                          <a:latin typeface="Calibri" panose="020F0502020204030204" pitchFamily="34" charset="0"/>
                          <a:ea typeface="+mn-ea"/>
                          <a:cs typeface="Calibri" panose="020F0502020204030204" pitchFamily="34" charset="0"/>
                        </a:rPr>
                        <a:t>4.</a:t>
                      </a:r>
                      <a:r>
                        <a:rPr lang="en-US" sz="1800" b="0" i="0" dirty="0">
                          <a:solidFill>
                            <a:schemeClr val="tx1"/>
                          </a:solidFill>
                          <a:latin typeface="Calibri" panose="020F0502020204030204" pitchFamily="34" charset="0"/>
                          <a:cs typeface="Calibri" panose="020F0502020204030204" pitchFamily="34" charset="0"/>
                        </a:rPr>
                        <a:t>	</a:t>
                      </a:r>
                      <a:r>
                        <a:rPr lang="en-GB" sz="1800" b="0" i="0" u="none" strike="noStrike" baseline="0" dirty="0">
                          <a:latin typeface="Calibri" panose="020F0502020204030204" pitchFamily="34" charset="0"/>
                          <a:cs typeface="Calibri" panose="020F0502020204030204" pitchFamily="34" charset="0"/>
                        </a:rPr>
                        <a:t>What is leaching?</a:t>
                      </a:r>
                      <a:endParaRPr lang="en-US" sz="1800" b="0" i="0" dirty="0">
                        <a:solidFill>
                          <a:schemeClr val="tx1"/>
                        </a:solidFill>
                        <a:latin typeface="Calibri" panose="020F0502020204030204" pitchFamily="34" charset="0"/>
                        <a:cs typeface="Calibri" panose="020F0502020204030204" pitchFamily="34" charset="0"/>
                      </a:endParaRPr>
                    </a:p>
                  </a:txBody>
                  <a:tcPr marL="75570" marR="75570">
                    <a:lnL w="19050" cap="flat" cmpd="sng" algn="ctr">
                      <a:solidFill>
                        <a:srgbClr val="1A8753"/>
                      </a:solidFill>
                      <a:prstDash val="solid"/>
                      <a:round/>
                      <a:headEnd type="none" w="med" len="med"/>
                      <a:tailEnd type="none" w="med" len="med"/>
                    </a:lnL>
                    <a:lnR w="19050" cap="flat" cmpd="sng" algn="ctr">
                      <a:solidFill>
                        <a:srgbClr val="1A8753"/>
                      </a:solidFill>
                      <a:prstDash val="solid"/>
                      <a:round/>
                      <a:headEnd type="none" w="med" len="med"/>
                      <a:tailEnd type="none" w="med" len="med"/>
                    </a:lnR>
                    <a:lnT w="28575" cap="flat" cmpd="sng" algn="ctr">
                      <a:solidFill>
                        <a:srgbClr val="F8D7CD"/>
                      </a:solidFill>
                      <a:prstDash val="solid"/>
                      <a:round/>
                      <a:headEnd type="none" w="med" len="med"/>
                      <a:tailEnd type="none" w="med" len="med"/>
                    </a:lnT>
                    <a:lnB w="28575" cap="flat" cmpd="sng" algn="ctr">
                      <a:solidFill>
                        <a:srgbClr val="F8D7CD"/>
                      </a:solidFill>
                      <a:prstDash val="solid"/>
                      <a:round/>
                      <a:headEnd type="none" w="med" len="med"/>
                      <a:tailEnd type="none" w="med" len="med"/>
                    </a:lnB>
                    <a:solidFill>
                      <a:schemeClr val="bg1"/>
                    </a:solidFill>
                  </a:tcPr>
                </a:tc>
                <a:extLst>
                  <a:ext uri="{0D108BD9-81ED-4DB2-BD59-A6C34878D82A}">
                    <a16:rowId xmlns:a16="http://schemas.microsoft.com/office/drawing/2014/main" val="1511043787"/>
                  </a:ext>
                </a:extLst>
              </a:tr>
              <a:tr h="507157">
                <a:tc>
                  <a:txBody>
                    <a:bodyPr/>
                    <a:lstStyle/>
                    <a:p>
                      <a:pPr marL="447675" indent="-447675"/>
                      <a:r>
                        <a:rPr lang="en-US" sz="1800" b="1" kern="1200" dirty="0">
                          <a:solidFill>
                            <a:schemeClr val="tx1"/>
                          </a:solidFill>
                          <a:latin typeface="Calibri" panose="020F0502020204030204" pitchFamily="34" charset="0"/>
                          <a:ea typeface="+mn-ea"/>
                          <a:cs typeface="Calibri" panose="020F0502020204030204" pitchFamily="34" charset="0"/>
                        </a:rPr>
                        <a:t>5.</a:t>
                      </a:r>
                      <a:r>
                        <a:rPr lang="en-US" sz="1800" b="0" i="0" kern="1200" dirty="0">
                          <a:solidFill>
                            <a:schemeClr val="tx1"/>
                          </a:solidFill>
                          <a:latin typeface="Calibri" panose="020F0502020204030204" pitchFamily="34" charset="0"/>
                          <a:ea typeface="+mn-ea"/>
                          <a:cs typeface="Calibri" panose="020F0502020204030204" pitchFamily="34" charset="0"/>
                        </a:rPr>
                        <a:t>	</a:t>
                      </a:r>
                      <a:r>
                        <a:rPr lang="en-GB" sz="1800" b="0" i="0" u="none" strike="noStrike" baseline="0" dirty="0">
                          <a:latin typeface="Calibri" panose="020F0502020204030204" pitchFamily="34" charset="0"/>
                          <a:cs typeface="Calibri" panose="020F0502020204030204" pitchFamily="34" charset="0"/>
                        </a:rPr>
                        <a:t>Why is drainage important for soils?</a:t>
                      </a:r>
                      <a:endParaRPr lang="en-US" sz="1800" b="0" i="0" dirty="0">
                        <a:solidFill>
                          <a:schemeClr val="tx1"/>
                        </a:solidFill>
                        <a:latin typeface="Calibri" panose="020F0502020204030204" pitchFamily="34" charset="0"/>
                        <a:cs typeface="Calibri" panose="020F0502020204030204" pitchFamily="34" charset="0"/>
                      </a:endParaRPr>
                    </a:p>
                  </a:txBody>
                  <a:tcPr marL="75570" marR="75570">
                    <a:lnL w="19050" cap="flat" cmpd="sng" algn="ctr">
                      <a:solidFill>
                        <a:srgbClr val="1A8753"/>
                      </a:solidFill>
                      <a:prstDash val="solid"/>
                      <a:round/>
                      <a:headEnd type="none" w="med" len="med"/>
                      <a:tailEnd type="none" w="med" len="med"/>
                    </a:lnL>
                    <a:lnR w="19050" cap="flat" cmpd="sng" algn="ctr">
                      <a:solidFill>
                        <a:srgbClr val="1A8753"/>
                      </a:solidFill>
                      <a:prstDash val="solid"/>
                      <a:round/>
                      <a:headEnd type="none" w="med" len="med"/>
                      <a:tailEnd type="none" w="med" len="med"/>
                    </a:lnR>
                    <a:lnT w="28575" cap="flat" cmpd="sng" algn="ctr">
                      <a:solidFill>
                        <a:srgbClr val="F8D7CD"/>
                      </a:solidFill>
                      <a:prstDash val="solid"/>
                      <a:round/>
                      <a:headEnd type="none" w="med" len="med"/>
                      <a:tailEnd type="none" w="med" len="med"/>
                    </a:lnT>
                    <a:lnB w="19050" cap="flat" cmpd="sng" algn="ctr">
                      <a:solidFill>
                        <a:srgbClr val="1A8753"/>
                      </a:solidFill>
                      <a:prstDash val="solid"/>
                      <a:round/>
                      <a:headEnd type="none" w="med" len="med"/>
                      <a:tailEnd type="none" w="med" len="med"/>
                    </a:lnB>
                    <a:solidFill>
                      <a:schemeClr val="bg1"/>
                    </a:solidFill>
                  </a:tcPr>
                </a:tc>
                <a:extLst>
                  <a:ext uri="{0D108BD9-81ED-4DB2-BD59-A6C34878D82A}">
                    <a16:rowId xmlns:a16="http://schemas.microsoft.com/office/drawing/2014/main" val="1981638491"/>
                  </a:ext>
                </a:extLst>
              </a:tr>
            </a:tbl>
          </a:graphicData>
        </a:graphic>
      </p:graphicFrame>
      <p:pic>
        <p:nvPicPr>
          <p:cNvPr id="7" name="Picture 6" descr="Text&#10;&#10;Description automatically generated with low confidence">
            <a:extLst>
              <a:ext uri="{FF2B5EF4-FFF2-40B4-BE49-F238E27FC236}">
                <a16:creationId xmlns:a16="http://schemas.microsoft.com/office/drawing/2014/main" id="{A220DB28-F8AD-3A4E-8E2E-D2CF95AF4967}"/>
              </a:ext>
            </a:extLst>
          </p:cNvPr>
          <p:cNvPicPr>
            <a:picLocks noChangeAspect="1"/>
          </p:cNvPicPr>
          <p:nvPr/>
        </p:nvPicPr>
        <p:blipFill>
          <a:blip r:embed="rId2"/>
          <a:stretch>
            <a:fillRect/>
          </a:stretch>
        </p:blipFill>
        <p:spPr>
          <a:xfrm>
            <a:off x="2156602" y="1713628"/>
            <a:ext cx="4469372" cy="878021"/>
          </a:xfrm>
          <a:prstGeom prst="rect">
            <a:avLst/>
          </a:prstGeom>
        </p:spPr>
      </p:pic>
    </p:spTree>
    <p:extLst>
      <p:ext uri="{BB962C8B-B14F-4D97-AF65-F5344CB8AC3E}">
        <p14:creationId xmlns:p14="http://schemas.microsoft.com/office/powerpoint/2010/main" val="24451819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EC0A58A4-69DE-C54D-978F-291A379DE7C9}"/>
              </a:ext>
            </a:extLst>
          </p:cNvPr>
          <p:cNvSpPr txBox="1">
            <a:spLocks/>
          </p:cNvSpPr>
          <p:nvPr/>
        </p:nvSpPr>
        <p:spPr>
          <a:xfrm>
            <a:off x="403485" y="310541"/>
            <a:ext cx="10515600"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pPr marL="719138" indent="-719138">
              <a:spcAft>
                <a:spcPts val="1800"/>
              </a:spcAft>
              <a:buClr>
                <a:srgbClr val="3F3153"/>
              </a:buClr>
              <a:buSzPct val="80000"/>
            </a:pPr>
            <a:r>
              <a:rPr lang="en-US" sz="3200" dirty="0">
                <a:solidFill>
                  <a:srgbClr val="FF0000"/>
                </a:solidFill>
                <a:latin typeface="Calibri" panose="020F0502020204030204" pitchFamily="34" charset="0"/>
                <a:cs typeface="Calibri" panose="020F0502020204030204" pitchFamily="34" charset="0"/>
              </a:rPr>
              <a:t>14.1</a:t>
            </a:r>
            <a:r>
              <a:rPr lang="en-US" sz="3200" dirty="0">
                <a:solidFill>
                  <a:srgbClr val="1E4783"/>
                </a:solidFill>
                <a:latin typeface="Calibri" panose="020F0502020204030204" pitchFamily="34" charset="0"/>
                <a:cs typeface="Calibri" panose="020F0502020204030204" pitchFamily="34" charset="0"/>
              </a:rPr>
              <a:t> Describe the composition of soil.</a:t>
            </a:r>
          </a:p>
        </p:txBody>
      </p:sp>
      <p:sp>
        <p:nvSpPr>
          <p:cNvPr id="8" name="TextBox 7">
            <a:extLst>
              <a:ext uri="{FF2B5EF4-FFF2-40B4-BE49-F238E27FC236}">
                <a16:creationId xmlns:a16="http://schemas.microsoft.com/office/drawing/2014/main" id="{31AB6B3E-047F-A448-A617-3AD4F5500FE9}"/>
              </a:ext>
            </a:extLst>
          </p:cNvPr>
          <p:cNvSpPr txBox="1"/>
          <p:nvPr/>
        </p:nvSpPr>
        <p:spPr>
          <a:xfrm>
            <a:off x="403484" y="1141871"/>
            <a:ext cx="5692515" cy="3000821"/>
          </a:xfrm>
          <a:prstGeom prst="rect">
            <a:avLst/>
          </a:prstGeom>
        </p:spPr>
        <p:txBody>
          <a:bodyPr wrap="square" rtlCol="0">
            <a:spAutoFit/>
          </a:bodyPr>
          <a:lstStyle/>
          <a:p>
            <a:r>
              <a:rPr lang="en-US" sz="2400" b="1" dirty="0">
                <a:solidFill>
                  <a:srgbClr val="1E4783"/>
                </a:solidFill>
              </a:rPr>
              <a:t>Mineral matter</a:t>
            </a:r>
          </a:p>
          <a:p>
            <a:pPr marL="342900" indent="-342900">
              <a:spcBef>
                <a:spcPts val="600"/>
              </a:spcBef>
              <a:spcAft>
                <a:spcPts val="600"/>
              </a:spcAft>
              <a:buClr>
                <a:srgbClr val="FF0000"/>
              </a:buClr>
              <a:buFont typeface="Arial" panose="020B0604020202020204" pitchFamily="34" charset="0"/>
              <a:buChar char="•"/>
            </a:pPr>
            <a:r>
              <a:rPr lang="en-US" sz="2000" dirty="0">
                <a:solidFill>
                  <a:srgbClr val="1E4783"/>
                </a:solidFill>
              </a:rPr>
              <a:t>Mineral matter is the largest component of soil. </a:t>
            </a:r>
          </a:p>
          <a:p>
            <a:pPr marL="342900" indent="-342900">
              <a:spcBef>
                <a:spcPts val="600"/>
              </a:spcBef>
              <a:spcAft>
                <a:spcPts val="600"/>
              </a:spcAft>
              <a:buClr>
                <a:srgbClr val="FF0000"/>
              </a:buClr>
              <a:buFont typeface="Arial" panose="020B0604020202020204" pitchFamily="34" charset="0"/>
              <a:buChar char="•"/>
            </a:pPr>
            <a:r>
              <a:rPr lang="en-US" sz="2000" dirty="0">
                <a:solidFill>
                  <a:srgbClr val="1E4783"/>
                </a:solidFill>
              </a:rPr>
              <a:t>It comes from </a:t>
            </a:r>
            <a:r>
              <a:rPr lang="en-US" sz="2000" b="1" dirty="0">
                <a:solidFill>
                  <a:srgbClr val="1E4783"/>
                </a:solidFill>
              </a:rPr>
              <a:t>bedrock</a:t>
            </a:r>
            <a:r>
              <a:rPr lang="en-US" sz="2000" dirty="0">
                <a:solidFill>
                  <a:srgbClr val="1E4783"/>
                </a:solidFill>
              </a:rPr>
              <a:t> that has been broken down by the processes of weathering and erosion. </a:t>
            </a:r>
          </a:p>
          <a:p>
            <a:pPr marL="342900" indent="-342900">
              <a:spcBef>
                <a:spcPts val="600"/>
              </a:spcBef>
              <a:spcAft>
                <a:spcPts val="600"/>
              </a:spcAft>
              <a:buClr>
                <a:srgbClr val="FF0000"/>
              </a:buClr>
              <a:buFont typeface="Arial" panose="020B0604020202020204" pitchFamily="34" charset="0"/>
              <a:buChar char="•"/>
            </a:pPr>
            <a:r>
              <a:rPr lang="en-US" sz="2000" dirty="0">
                <a:solidFill>
                  <a:srgbClr val="1E4783"/>
                </a:solidFill>
              </a:rPr>
              <a:t>This material includes stones, sand, clay and silt. These are important, as they help nourish plants that grow in the soil.</a:t>
            </a:r>
            <a:endParaRPr lang="en-US" sz="2000" dirty="0">
              <a:solidFill>
                <a:srgbClr val="1E4783"/>
              </a:solidFill>
              <a:latin typeface="+mn-lt"/>
            </a:endParaRPr>
          </a:p>
        </p:txBody>
      </p:sp>
      <p:pic>
        <p:nvPicPr>
          <p:cNvPr id="4" name="Picture 3" descr="Chart, pie chart&#10;&#10;Description automatically generated">
            <a:extLst>
              <a:ext uri="{FF2B5EF4-FFF2-40B4-BE49-F238E27FC236}">
                <a16:creationId xmlns:a16="http://schemas.microsoft.com/office/drawing/2014/main" id="{715B31AD-11B9-B7C7-BB9C-34FCD2A55E0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63859" y="1016510"/>
            <a:ext cx="5112279" cy="4308787"/>
          </a:xfrm>
          <a:prstGeom prst="rect">
            <a:avLst/>
          </a:prstGeom>
        </p:spPr>
      </p:pic>
    </p:spTree>
    <p:extLst>
      <p:ext uri="{BB962C8B-B14F-4D97-AF65-F5344CB8AC3E}">
        <p14:creationId xmlns:p14="http://schemas.microsoft.com/office/powerpoint/2010/main" val="33196096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a:extLst>
              <a:ext uri="{FF2B5EF4-FFF2-40B4-BE49-F238E27FC236}">
                <a16:creationId xmlns:a16="http://schemas.microsoft.com/office/drawing/2014/main" id="{5F3A3C56-337E-C149-B200-1DE8C8B62E3C}"/>
              </a:ext>
            </a:extLst>
          </p:cNvPr>
          <p:cNvSpPr txBox="1">
            <a:spLocks/>
          </p:cNvSpPr>
          <p:nvPr/>
        </p:nvSpPr>
        <p:spPr>
          <a:xfrm>
            <a:off x="463296" y="365125"/>
            <a:ext cx="10515600"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pPr lvl="0">
              <a:defRPr/>
            </a:pPr>
            <a:endParaRPr kumimoji="0" lang="en-US" sz="4000" b="1" i="0" u="none" strike="noStrike" kern="1200" cap="none" spc="0" normalizeH="0" baseline="0" noProof="0" dirty="0">
              <a:ln>
                <a:noFill/>
              </a:ln>
              <a:solidFill>
                <a:srgbClr val="1E4783"/>
              </a:solidFill>
              <a:effectLst/>
              <a:uLnTx/>
              <a:uFillTx/>
              <a:latin typeface="Calibri" panose="020F0502020204030204"/>
              <a:ea typeface="+mj-ea"/>
              <a:cs typeface="+mj-cs"/>
            </a:endParaRPr>
          </a:p>
        </p:txBody>
      </p:sp>
      <p:sp>
        <p:nvSpPr>
          <p:cNvPr id="7" name="Title 6">
            <a:extLst>
              <a:ext uri="{FF2B5EF4-FFF2-40B4-BE49-F238E27FC236}">
                <a16:creationId xmlns:a16="http://schemas.microsoft.com/office/drawing/2014/main" id="{A1942069-E682-4521-BD45-CE062A3FB138}"/>
              </a:ext>
            </a:extLst>
          </p:cNvPr>
          <p:cNvSpPr txBox="1">
            <a:spLocks/>
          </p:cNvSpPr>
          <p:nvPr/>
        </p:nvSpPr>
        <p:spPr>
          <a:xfrm>
            <a:off x="432000" y="360001"/>
            <a:ext cx="11034585" cy="607312"/>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r>
              <a:rPr lang="en-US" sz="3200" dirty="0">
                <a:solidFill>
                  <a:srgbClr val="FF0000"/>
                </a:solidFill>
              </a:rPr>
              <a:t>14.6</a:t>
            </a:r>
            <a:r>
              <a:rPr lang="en-US" sz="3200" dirty="0">
                <a:solidFill>
                  <a:srgbClr val="1E4783"/>
                </a:solidFill>
              </a:rPr>
              <a:t> Describe the exploitation of soil as a natural resource.</a:t>
            </a:r>
            <a:r>
              <a:rPr lang="en-GB" sz="3200" dirty="0">
                <a:solidFill>
                  <a:srgbClr val="1E4783"/>
                </a:solidFill>
              </a:rPr>
              <a:t>	</a:t>
            </a:r>
            <a:endParaRPr lang="en-IE" sz="3200" dirty="0">
              <a:solidFill>
                <a:srgbClr val="1E4783"/>
              </a:solidFill>
            </a:endParaRPr>
          </a:p>
          <a:p>
            <a:pPr lvl="0">
              <a:defRPr/>
            </a:pPr>
            <a:endParaRPr lang="en-US" sz="3200" dirty="0">
              <a:solidFill>
                <a:srgbClr val="1E4783"/>
              </a:solidFill>
              <a:latin typeface="Calibri" panose="020F0502020204030204"/>
            </a:endParaRPr>
          </a:p>
        </p:txBody>
      </p:sp>
      <p:graphicFrame>
        <p:nvGraphicFramePr>
          <p:cNvPr id="8" name="Table 7">
            <a:extLst>
              <a:ext uri="{FF2B5EF4-FFF2-40B4-BE49-F238E27FC236}">
                <a16:creationId xmlns:a16="http://schemas.microsoft.com/office/drawing/2014/main" id="{D5A336F4-23B1-544F-8673-B2DB851853F3}"/>
              </a:ext>
            </a:extLst>
          </p:cNvPr>
          <p:cNvGraphicFramePr>
            <a:graphicFrameLocks noGrp="1"/>
          </p:cNvGraphicFramePr>
          <p:nvPr>
            <p:extLst>
              <p:ext uri="{D42A27DB-BD31-4B8C-83A1-F6EECF244321}">
                <p14:modId xmlns:p14="http://schemas.microsoft.com/office/powerpoint/2010/main" val="2480534599"/>
              </p:ext>
            </p:extLst>
          </p:nvPr>
        </p:nvGraphicFramePr>
        <p:xfrm>
          <a:off x="1290824" y="1817716"/>
          <a:ext cx="9066834" cy="2060232"/>
        </p:xfrm>
        <a:graphic>
          <a:graphicData uri="http://schemas.openxmlformats.org/drawingml/2006/table">
            <a:tbl>
              <a:tblPr firstRow="1" bandRow="1">
                <a:tableStyleId>{21E4AEA4-8DFA-4A89-87EB-49C32662AFE0}</a:tableStyleId>
              </a:tblPr>
              <a:tblGrid>
                <a:gridCol w="9066834">
                  <a:extLst>
                    <a:ext uri="{9D8B030D-6E8A-4147-A177-3AD203B41FA5}">
                      <a16:colId xmlns:a16="http://schemas.microsoft.com/office/drawing/2014/main" val="222612161"/>
                    </a:ext>
                  </a:extLst>
                </a:gridCol>
              </a:tblGrid>
              <a:tr h="276604">
                <a:tc>
                  <a:txBody>
                    <a:bodyPr/>
                    <a:lstStyle/>
                    <a:p>
                      <a:pPr algn="l"/>
                      <a:r>
                        <a:rPr lang="en-US" sz="2000" b="1" dirty="0">
                          <a:latin typeface="Calibri" panose="020F0502020204030204" pitchFamily="34" charset="0"/>
                          <a:cs typeface="Calibri" panose="020F0502020204030204" pitchFamily="34" charset="0"/>
                        </a:rPr>
                        <a:t>Higher-order questions 3</a:t>
                      </a:r>
                      <a:endParaRPr lang="en-US" sz="2000" b="1" i="0" dirty="0">
                        <a:latin typeface="Calibri" panose="020F0502020204030204" pitchFamily="34" charset="0"/>
                        <a:cs typeface="Calibri" panose="020F0502020204030204" pitchFamily="34" charset="0"/>
                      </a:endParaRPr>
                    </a:p>
                  </a:txBody>
                  <a:tcPr marL="75570" marR="75570"/>
                </a:tc>
                <a:extLst>
                  <a:ext uri="{0D108BD9-81ED-4DB2-BD59-A6C34878D82A}">
                    <a16:rowId xmlns:a16="http://schemas.microsoft.com/office/drawing/2014/main" val="1451609641"/>
                  </a:ext>
                </a:extLst>
              </a:tr>
              <a:tr h="383832">
                <a:tc>
                  <a:txBody>
                    <a:bodyPr/>
                    <a:lstStyle/>
                    <a:p>
                      <a:pPr marL="447675" indent="-447675"/>
                      <a:r>
                        <a:rPr lang="en-US" sz="1800" b="0" dirty="0">
                          <a:solidFill>
                            <a:schemeClr val="tx1"/>
                          </a:solidFill>
                          <a:latin typeface="Calibri" panose="020F0502020204030204" pitchFamily="34" charset="0"/>
                          <a:cs typeface="Calibri" panose="020F0502020204030204" pitchFamily="34" charset="0"/>
                        </a:rPr>
                        <a:t>1.	For this section of the course, you may have taken a soil sample so that you could learn about soils. What will you do with the soil sample when you are finished? </a:t>
                      </a:r>
                      <a:endParaRPr lang="en-US" sz="1800" b="0" i="0" dirty="0">
                        <a:solidFill>
                          <a:schemeClr val="tx1"/>
                        </a:solidFill>
                        <a:latin typeface="Calibri" panose="020F0502020204030204" pitchFamily="34" charset="0"/>
                        <a:cs typeface="Calibri" panose="020F0502020204030204" pitchFamily="34" charset="0"/>
                      </a:endParaRPr>
                    </a:p>
                  </a:txBody>
                  <a:tcPr marL="75570" marR="75570"/>
                </a:tc>
                <a:extLst>
                  <a:ext uri="{0D108BD9-81ED-4DB2-BD59-A6C34878D82A}">
                    <a16:rowId xmlns:a16="http://schemas.microsoft.com/office/drawing/2014/main" val="4017682352"/>
                  </a:ext>
                </a:extLst>
              </a:tr>
              <a:tr h="383832">
                <a:tc>
                  <a:txBody>
                    <a:bodyPr/>
                    <a:lstStyle/>
                    <a:p>
                      <a:pPr marL="447675" marR="0" lvl="0" indent="-447675"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latin typeface="Calibri" panose="020F0502020204030204" pitchFamily="34" charset="0"/>
                          <a:cs typeface="Calibri" panose="020F0502020204030204" pitchFamily="34" charset="0"/>
                        </a:rPr>
                        <a:t>2.</a:t>
                      </a:r>
                      <a:r>
                        <a:rPr lang="en-US" sz="1800" b="0" kern="1200" dirty="0">
                          <a:solidFill>
                            <a:schemeClr val="tx1"/>
                          </a:solidFill>
                          <a:latin typeface="Calibri" panose="020F0502020204030204" pitchFamily="34" charset="0"/>
                          <a:ea typeface="+mn-ea"/>
                          <a:cs typeface="Calibri" panose="020F0502020204030204" pitchFamily="34" charset="0"/>
                        </a:rPr>
                        <a:t>	</a:t>
                      </a:r>
                      <a:r>
                        <a:rPr lang="en-US" sz="1800" b="0" dirty="0">
                          <a:solidFill>
                            <a:schemeClr val="tx1"/>
                          </a:solidFill>
                          <a:latin typeface="Calibri" panose="020F0502020204030204" pitchFamily="34" charset="0"/>
                          <a:cs typeface="Calibri" panose="020F0502020204030204" pitchFamily="34" charset="0"/>
                        </a:rPr>
                        <a:t>How many other ways can you think of to protect soil?</a:t>
                      </a:r>
                      <a:endParaRPr lang="en-US" sz="1800" b="0" kern="1200" dirty="0">
                        <a:solidFill>
                          <a:schemeClr val="tx1"/>
                        </a:solidFill>
                        <a:latin typeface="Calibri" panose="020F0502020204030204" pitchFamily="34" charset="0"/>
                        <a:ea typeface="+mn-ea"/>
                        <a:cs typeface="Calibri" panose="020F0502020204030204" pitchFamily="34" charset="0"/>
                      </a:endParaRPr>
                    </a:p>
                  </a:txBody>
                  <a:tcPr marL="75570" marR="75570"/>
                </a:tc>
                <a:extLst>
                  <a:ext uri="{0D108BD9-81ED-4DB2-BD59-A6C34878D82A}">
                    <a16:rowId xmlns:a16="http://schemas.microsoft.com/office/drawing/2014/main" val="3326383217"/>
                  </a:ext>
                </a:extLst>
              </a:tr>
              <a:tr h="383832">
                <a:tc>
                  <a:txBody>
                    <a:bodyPr/>
                    <a:lstStyle/>
                    <a:p>
                      <a:pPr marL="447675" indent="-447675"/>
                      <a:r>
                        <a:rPr lang="en-US" sz="1800" b="0" dirty="0">
                          <a:solidFill>
                            <a:schemeClr val="tx1"/>
                          </a:solidFill>
                          <a:latin typeface="Calibri" panose="020F0502020204030204" pitchFamily="34" charset="0"/>
                          <a:cs typeface="Calibri" panose="020F0502020204030204" pitchFamily="34" charset="0"/>
                        </a:rPr>
                        <a:t>3.	Is there are way to reverse desertification? Discuss how you might do this. Then research on the internet to see if any work is being done to reclaim land from deserts.</a:t>
                      </a:r>
                      <a:endParaRPr lang="en-US" sz="1800" b="0" i="0" dirty="0">
                        <a:solidFill>
                          <a:schemeClr val="tx1"/>
                        </a:solidFill>
                        <a:latin typeface="Calibri" panose="020F0502020204030204" pitchFamily="34" charset="0"/>
                        <a:cs typeface="Calibri" panose="020F0502020204030204" pitchFamily="34" charset="0"/>
                      </a:endParaRPr>
                    </a:p>
                  </a:txBody>
                  <a:tcPr marL="75570" marR="75570"/>
                </a:tc>
                <a:extLst>
                  <a:ext uri="{0D108BD9-81ED-4DB2-BD59-A6C34878D82A}">
                    <a16:rowId xmlns:a16="http://schemas.microsoft.com/office/drawing/2014/main" val="173032511"/>
                  </a:ext>
                </a:extLst>
              </a:tr>
            </a:tbl>
          </a:graphicData>
        </a:graphic>
      </p:graphicFrame>
    </p:spTree>
    <p:extLst>
      <p:ext uri="{BB962C8B-B14F-4D97-AF65-F5344CB8AC3E}">
        <p14:creationId xmlns:p14="http://schemas.microsoft.com/office/powerpoint/2010/main" val="16472008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2"/>
          <p:cNvSpPr/>
          <p:nvPr/>
        </p:nvSpPr>
        <p:spPr>
          <a:xfrm>
            <a:off x="0" y="1"/>
            <a:ext cx="12192000" cy="5881510"/>
          </a:xfrm>
          <a:prstGeom prst="rect">
            <a:avLst/>
          </a:prstGeom>
          <a:solidFill>
            <a:srgbClr val="FFDE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9" name="Google Shape;159;p12"/>
          <p:cNvSpPr txBox="1"/>
          <p:nvPr/>
        </p:nvSpPr>
        <p:spPr>
          <a:xfrm>
            <a:off x="463296" y="2322655"/>
            <a:ext cx="10515600" cy="618101"/>
          </a:xfrm>
          <a:prstGeom prst="rect">
            <a:avLst/>
          </a:prstGeom>
          <a:noFill/>
          <a:ln>
            <a:noFill/>
          </a:ln>
        </p:spPr>
        <p:txBody>
          <a:bodyPr spcFirstLastPara="1" wrap="square" lIns="91425" tIns="45700" rIns="91425" bIns="45700" anchor="t" anchorCtr="0">
            <a:noAutofit/>
          </a:bodyPr>
          <a:lstStyle/>
          <a:p>
            <a:r>
              <a:rPr lang="en-US" sz="2000" b="1" dirty="0">
                <a:solidFill>
                  <a:srgbClr val="1E4783"/>
                </a:solidFill>
                <a:latin typeface="Calibri" panose="020F0502020204030204" pitchFamily="34" charset="0"/>
                <a:cs typeface="Calibri" panose="020F0502020204030204" pitchFamily="34" charset="0"/>
              </a:rPr>
              <a:t>Go to Section 14.6 on page 78 of your Skills Book.</a:t>
            </a:r>
          </a:p>
        </p:txBody>
      </p:sp>
      <p:sp>
        <p:nvSpPr>
          <p:cNvPr id="6" name="Title 6">
            <a:extLst>
              <a:ext uri="{FF2B5EF4-FFF2-40B4-BE49-F238E27FC236}">
                <a16:creationId xmlns:a16="http://schemas.microsoft.com/office/drawing/2014/main" id="{65F5C80E-86F8-7D44-9BF8-E52AFB61580E}"/>
              </a:ext>
            </a:extLst>
          </p:cNvPr>
          <p:cNvSpPr txBox="1">
            <a:spLocks/>
          </p:cNvSpPr>
          <p:nvPr/>
        </p:nvSpPr>
        <p:spPr>
          <a:xfrm>
            <a:off x="432000" y="360000"/>
            <a:ext cx="10515600"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r>
              <a:rPr lang="en-US" sz="3200" dirty="0">
                <a:solidFill>
                  <a:srgbClr val="FF0000"/>
                </a:solidFill>
              </a:rPr>
              <a:t>14.6</a:t>
            </a:r>
            <a:r>
              <a:rPr lang="en-US" sz="3200" dirty="0">
                <a:solidFill>
                  <a:srgbClr val="1E4783"/>
                </a:solidFill>
              </a:rPr>
              <a:t> Describe the exploitation of soil as a natural resource.</a:t>
            </a:r>
            <a:r>
              <a:rPr lang="en-GB" sz="3200" dirty="0">
                <a:solidFill>
                  <a:srgbClr val="1E4783"/>
                </a:solidFill>
              </a:rPr>
              <a:t>	</a:t>
            </a:r>
            <a:endParaRPr lang="en-IE" sz="3200" dirty="0">
              <a:solidFill>
                <a:srgbClr val="1E4783"/>
              </a:solidFill>
            </a:endParaRPr>
          </a:p>
        </p:txBody>
      </p:sp>
    </p:spTree>
    <p:extLst>
      <p:ext uri="{BB962C8B-B14F-4D97-AF65-F5344CB8AC3E}">
        <p14:creationId xmlns:p14="http://schemas.microsoft.com/office/powerpoint/2010/main" val="33880820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EC0A58A4-69DE-C54D-978F-291A379DE7C9}"/>
              </a:ext>
            </a:extLst>
          </p:cNvPr>
          <p:cNvSpPr txBox="1">
            <a:spLocks/>
          </p:cNvSpPr>
          <p:nvPr/>
        </p:nvSpPr>
        <p:spPr>
          <a:xfrm>
            <a:off x="432000" y="115034"/>
            <a:ext cx="10515600"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r>
              <a:rPr lang="en-US" sz="3200" dirty="0">
                <a:solidFill>
                  <a:srgbClr val="1E4783"/>
                </a:solidFill>
                <a:latin typeface="Calibri" panose="020F0502020204030204" pitchFamily="34" charset="0"/>
                <a:cs typeface="Calibri" panose="020F0502020204030204" pitchFamily="34" charset="0"/>
              </a:rPr>
              <a:t>Assess your progress</a:t>
            </a:r>
          </a:p>
        </p:txBody>
      </p:sp>
      <p:sp>
        <p:nvSpPr>
          <p:cNvPr id="6" name="TextBox 5">
            <a:extLst>
              <a:ext uri="{FF2B5EF4-FFF2-40B4-BE49-F238E27FC236}">
                <a16:creationId xmlns:a16="http://schemas.microsoft.com/office/drawing/2014/main" id="{FD50931E-7386-47D3-8C2C-75E54572418B}"/>
              </a:ext>
            </a:extLst>
          </p:cNvPr>
          <p:cNvSpPr txBox="1"/>
          <p:nvPr/>
        </p:nvSpPr>
        <p:spPr>
          <a:xfrm>
            <a:off x="432001" y="639674"/>
            <a:ext cx="9576295" cy="400110"/>
          </a:xfrm>
          <a:prstGeom prst="rect">
            <a:avLst/>
          </a:prstGeom>
          <a:noFill/>
          <a:effectLst>
            <a:outerShdw blurRad="40000" dist="20000" dir="5400000" rotWithShape="0">
              <a:schemeClr val="bg1">
                <a:alpha val="15000"/>
              </a:schemeClr>
            </a:outerShdw>
          </a:effectLst>
        </p:spPr>
        <p:style>
          <a:lnRef idx="1">
            <a:schemeClr val="accent4"/>
          </a:lnRef>
          <a:fillRef idx="2">
            <a:schemeClr val="accent4"/>
          </a:fillRef>
          <a:effectRef idx="1">
            <a:schemeClr val="accent4"/>
          </a:effectRef>
          <a:fontRef idx="minor">
            <a:schemeClr val="dk1"/>
          </a:fontRef>
        </p:style>
        <p:txBody>
          <a:bodyPr wrap="square" rtlCol="0">
            <a:spAutoFit/>
          </a:bodyPr>
          <a:lstStyle/>
          <a:p>
            <a:pPr algn="l"/>
            <a:r>
              <a:rPr lang="en-US" sz="2000" b="1" dirty="0">
                <a:solidFill>
                  <a:srgbClr val="E84141"/>
                </a:solidFill>
                <a:latin typeface="Calibri" panose="020F0502020204030204" pitchFamily="34" charset="0"/>
                <a:cs typeface="Calibri" panose="020F0502020204030204" pitchFamily="34" charset="0"/>
              </a:rPr>
              <a:t>Go to page 82 of your Skills Book and assess your progress.</a:t>
            </a:r>
          </a:p>
        </p:txBody>
      </p:sp>
      <p:sp>
        <p:nvSpPr>
          <p:cNvPr id="8" name="TextBox 7">
            <a:extLst>
              <a:ext uri="{FF2B5EF4-FFF2-40B4-BE49-F238E27FC236}">
                <a16:creationId xmlns:a16="http://schemas.microsoft.com/office/drawing/2014/main" id="{DA5A3639-82A3-4A93-85B1-55E2DB6D3DE3}"/>
              </a:ext>
            </a:extLst>
          </p:cNvPr>
          <p:cNvSpPr txBox="1"/>
          <p:nvPr/>
        </p:nvSpPr>
        <p:spPr>
          <a:xfrm>
            <a:off x="432000" y="4788000"/>
            <a:ext cx="9576296" cy="707886"/>
          </a:xfrm>
          <a:prstGeom prst="rect">
            <a:avLst/>
          </a:prstGeom>
          <a:noFill/>
          <a:effectLst>
            <a:outerShdw blurRad="40000" dist="20000" dir="5400000" rotWithShape="0">
              <a:schemeClr val="accent4">
                <a:alpha val="38000"/>
              </a:schemeClr>
            </a:outerShdw>
          </a:effectLst>
        </p:spPr>
        <p:style>
          <a:lnRef idx="1">
            <a:schemeClr val="accent4"/>
          </a:lnRef>
          <a:fillRef idx="2">
            <a:schemeClr val="accent4"/>
          </a:fillRef>
          <a:effectRef idx="1">
            <a:schemeClr val="accent4"/>
          </a:effectRef>
          <a:fontRef idx="minor">
            <a:schemeClr val="dk1"/>
          </a:fontRef>
        </p:style>
        <p:txBody>
          <a:bodyPr wrap="square" rtlCol="0">
            <a:spAutoFit/>
          </a:bodyPr>
          <a:lstStyle/>
          <a:p>
            <a:pPr algn="l"/>
            <a:r>
              <a:rPr lang="en-US" sz="2000" b="1" dirty="0">
                <a:solidFill>
                  <a:srgbClr val="E84141"/>
                </a:solidFill>
                <a:latin typeface="Calibri" panose="020F0502020204030204" pitchFamily="34" charset="0"/>
                <a:cs typeface="Calibri" panose="020F0502020204030204" pitchFamily="34" charset="0"/>
              </a:rPr>
              <a:t>Identify any gaps in your learning. Use the Rapid Revision on page 179 of your Textbook to jog your memory.</a:t>
            </a:r>
          </a:p>
        </p:txBody>
      </p:sp>
      <p:sp>
        <p:nvSpPr>
          <p:cNvPr id="9" name="TextBox 8">
            <a:extLst>
              <a:ext uri="{FF2B5EF4-FFF2-40B4-BE49-F238E27FC236}">
                <a16:creationId xmlns:a16="http://schemas.microsoft.com/office/drawing/2014/main" id="{4F126940-A2CB-E64C-8EB4-B55A23150385}"/>
              </a:ext>
            </a:extLst>
          </p:cNvPr>
          <p:cNvSpPr txBox="1"/>
          <p:nvPr/>
        </p:nvSpPr>
        <p:spPr>
          <a:xfrm>
            <a:off x="432001" y="1080000"/>
            <a:ext cx="9440546" cy="3417049"/>
          </a:xfrm>
          <a:prstGeom prst="rect">
            <a:avLst/>
          </a:prstGeom>
        </p:spPr>
        <p:txBody>
          <a:bodyPr vert="horz" wrap="square" lIns="91440" tIns="45720" rIns="91440" bIns="45720" rtlCol="0">
            <a:noAutofit/>
          </a:bodyPr>
          <a:lstStyle/>
          <a:p>
            <a:pPr marL="719138" indent="-719138">
              <a:spcAft>
                <a:spcPts val="1800"/>
              </a:spcAft>
              <a:buClr>
                <a:srgbClr val="3F3153"/>
              </a:buClr>
              <a:buSzPct val="80000"/>
            </a:pPr>
            <a:r>
              <a:rPr lang="en-US" sz="2400" b="1" dirty="0">
                <a:solidFill>
                  <a:srgbClr val="FF0000"/>
                </a:solidFill>
                <a:latin typeface="Calibri" panose="020F0502020204030204" pitchFamily="34" charset="0"/>
                <a:cs typeface="Calibri" panose="020F0502020204030204" pitchFamily="34" charset="0"/>
              </a:rPr>
              <a:t>14.1</a:t>
            </a:r>
            <a:r>
              <a:rPr lang="en-US" sz="2400" b="1" dirty="0">
                <a:solidFill>
                  <a:srgbClr val="1E4783"/>
                </a:solidFill>
                <a:latin typeface="Calibri" panose="020F0502020204030204" pitchFamily="34" charset="0"/>
                <a:cs typeface="Calibri" panose="020F0502020204030204" pitchFamily="34" charset="0"/>
              </a:rPr>
              <a:t> Describe the composition of soil.</a:t>
            </a:r>
          </a:p>
          <a:p>
            <a:pPr marL="719138" indent="-719138">
              <a:spcAft>
                <a:spcPts val="1800"/>
              </a:spcAft>
              <a:buClr>
                <a:srgbClr val="3F3153"/>
              </a:buClr>
              <a:buSzPct val="80000"/>
            </a:pPr>
            <a:r>
              <a:rPr lang="en-US" sz="2400" b="1" dirty="0">
                <a:solidFill>
                  <a:srgbClr val="FF0000"/>
                </a:solidFill>
                <a:latin typeface="Calibri" panose="020F0502020204030204" pitchFamily="34" charset="0"/>
                <a:cs typeface="Calibri" panose="020F0502020204030204" pitchFamily="34" charset="0"/>
              </a:rPr>
              <a:t>14.2</a:t>
            </a:r>
            <a:r>
              <a:rPr lang="en-US" sz="2400" b="1" dirty="0">
                <a:solidFill>
                  <a:srgbClr val="1E4783"/>
                </a:solidFill>
                <a:latin typeface="Calibri" panose="020F0502020204030204" pitchFamily="34" charset="0"/>
                <a:cs typeface="Calibri" panose="020F0502020204030204" pitchFamily="34" charset="0"/>
              </a:rPr>
              <a:t> Assess your soil type.</a:t>
            </a:r>
          </a:p>
          <a:p>
            <a:pPr marL="719138" indent="-719138">
              <a:spcAft>
                <a:spcPts val="1800"/>
              </a:spcAft>
              <a:buClr>
                <a:srgbClr val="3F3153"/>
              </a:buClr>
              <a:buSzPct val="80000"/>
            </a:pPr>
            <a:r>
              <a:rPr lang="en-US" sz="2400" b="1" dirty="0">
                <a:solidFill>
                  <a:srgbClr val="FF0000"/>
                </a:solidFill>
                <a:latin typeface="Calibri" panose="020F0502020204030204" pitchFamily="34" charset="0"/>
                <a:cs typeface="Calibri" panose="020F0502020204030204" pitchFamily="34" charset="0"/>
              </a:rPr>
              <a:t>14.3</a:t>
            </a:r>
            <a:r>
              <a:rPr lang="en-US" sz="2400" b="1" dirty="0">
                <a:solidFill>
                  <a:srgbClr val="1E4783"/>
                </a:solidFill>
                <a:latin typeface="Calibri" panose="020F0502020204030204" pitchFamily="34" charset="0"/>
                <a:cs typeface="Calibri" panose="020F0502020204030204" pitchFamily="34" charset="0"/>
              </a:rPr>
              <a:t> Explain how soil is formed.</a:t>
            </a:r>
          </a:p>
          <a:p>
            <a:pPr marL="719138" indent="-719138">
              <a:spcAft>
                <a:spcPts val="1800"/>
              </a:spcAft>
              <a:buClr>
                <a:srgbClr val="3F3153"/>
              </a:buClr>
              <a:buSzPct val="80000"/>
            </a:pPr>
            <a:r>
              <a:rPr lang="en-US" sz="2400" b="1" dirty="0">
                <a:solidFill>
                  <a:srgbClr val="FF0000"/>
                </a:solidFill>
                <a:latin typeface="Calibri" panose="020F0502020204030204" pitchFamily="34" charset="0"/>
                <a:cs typeface="Calibri" panose="020F0502020204030204" pitchFamily="34" charset="0"/>
              </a:rPr>
              <a:t>14.4</a:t>
            </a:r>
            <a:r>
              <a:rPr lang="en-US" sz="2400" b="1" dirty="0">
                <a:solidFill>
                  <a:srgbClr val="1E4783"/>
                </a:solidFill>
                <a:latin typeface="Calibri" panose="020F0502020204030204" pitchFamily="34" charset="0"/>
                <a:cs typeface="Calibri" panose="020F0502020204030204" pitchFamily="34" charset="0"/>
              </a:rPr>
              <a:t> Describe contrasting soils in Ireland soil.</a:t>
            </a:r>
          </a:p>
          <a:p>
            <a:pPr marL="719138" indent="-719138">
              <a:spcAft>
                <a:spcPts val="1800"/>
              </a:spcAft>
              <a:buClr>
                <a:srgbClr val="3F3153"/>
              </a:buClr>
              <a:buSzPct val="80000"/>
            </a:pPr>
            <a:r>
              <a:rPr lang="en-US" sz="2400" b="1" dirty="0">
                <a:solidFill>
                  <a:srgbClr val="FF0000"/>
                </a:solidFill>
                <a:latin typeface="Calibri" panose="020F0502020204030204" pitchFamily="34" charset="0"/>
                <a:cs typeface="Calibri" panose="020F0502020204030204" pitchFamily="34" charset="0"/>
              </a:rPr>
              <a:t>14.5</a:t>
            </a:r>
            <a:r>
              <a:rPr lang="en-US" sz="2400" b="1" dirty="0">
                <a:solidFill>
                  <a:srgbClr val="1E4783"/>
                </a:solidFill>
                <a:latin typeface="Calibri" panose="020F0502020204030204" pitchFamily="34" charset="0"/>
                <a:cs typeface="Calibri" panose="020F0502020204030204" pitchFamily="34" charset="0"/>
              </a:rPr>
              <a:t> Explain how soil and vegetation are interconnected. </a:t>
            </a:r>
          </a:p>
          <a:p>
            <a:pPr marL="719138" indent="-719138">
              <a:spcAft>
                <a:spcPts val="1800"/>
              </a:spcAft>
              <a:buClr>
                <a:srgbClr val="3F3153"/>
              </a:buClr>
              <a:buSzPct val="80000"/>
            </a:pPr>
            <a:r>
              <a:rPr lang="en-US" sz="2400" b="1" dirty="0">
                <a:solidFill>
                  <a:srgbClr val="FF0000"/>
                </a:solidFill>
                <a:latin typeface="Calibri" panose="020F0502020204030204" pitchFamily="34" charset="0"/>
                <a:cs typeface="Calibri" panose="020F0502020204030204" pitchFamily="34" charset="0"/>
              </a:rPr>
              <a:t>14.6</a:t>
            </a:r>
            <a:r>
              <a:rPr lang="en-US" sz="2400" b="1" dirty="0">
                <a:solidFill>
                  <a:srgbClr val="1E4783"/>
                </a:solidFill>
                <a:latin typeface="Calibri" panose="020F0502020204030204" pitchFamily="34" charset="0"/>
                <a:cs typeface="Calibri" panose="020F0502020204030204" pitchFamily="34" charset="0"/>
              </a:rPr>
              <a:t> Describe the exploitation of soil as a natural resource.</a:t>
            </a:r>
            <a:r>
              <a:rPr lang="en-GB" sz="2400" b="1" dirty="0">
                <a:solidFill>
                  <a:srgbClr val="1E4783"/>
                </a:solidFill>
                <a:latin typeface="Calibri" panose="020F0502020204030204" pitchFamily="34" charset="0"/>
                <a:cs typeface="Calibri" panose="020F0502020204030204" pitchFamily="34" charset="0"/>
              </a:rPr>
              <a:t>	</a:t>
            </a:r>
            <a:endParaRPr lang="en-US" sz="2400" dirty="0">
              <a:solidFill>
                <a:srgbClr val="1E4783"/>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38354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EC0A58A4-69DE-C54D-978F-291A379DE7C9}"/>
              </a:ext>
            </a:extLst>
          </p:cNvPr>
          <p:cNvSpPr txBox="1">
            <a:spLocks/>
          </p:cNvSpPr>
          <p:nvPr/>
        </p:nvSpPr>
        <p:spPr>
          <a:xfrm>
            <a:off x="388495" y="280560"/>
            <a:ext cx="10515600"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pPr marL="719138" indent="-719138">
              <a:spcAft>
                <a:spcPts val="1800"/>
              </a:spcAft>
              <a:buClr>
                <a:srgbClr val="3F3153"/>
              </a:buClr>
              <a:buSzPct val="80000"/>
            </a:pPr>
            <a:r>
              <a:rPr lang="en-US" sz="3200" dirty="0">
                <a:solidFill>
                  <a:srgbClr val="FF0000"/>
                </a:solidFill>
                <a:latin typeface="Calibri" panose="020F0502020204030204" pitchFamily="34" charset="0"/>
                <a:cs typeface="Calibri" panose="020F0502020204030204" pitchFamily="34" charset="0"/>
              </a:rPr>
              <a:t>14.1</a:t>
            </a:r>
            <a:r>
              <a:rPr lang="en-US" sz="3200" dirty="0">
                <a:solidFill>
                  <a:srgbClr val="1E4783"/>
                </a:solidFill>
                <a:latin typeface="Calibri" panose="020F0502020204030204" pitchFamily="34" charset="0"/>
                <a:cs typeface="Calibri" panose="020F0502020204030204" pitchFamily="34" charset="0"/>
              </a:rPr>
              <a:t> Describe the composition of soil.</a:t>
            </a:r>
          </a:p>
        </p:txBody>
      </p:sp>
      <p:sp>
        <p:nvSpPr>
          <p:cNvPr id="8" name="TextBox 7">
            <a:extLst>
              <a:ext uri="{FF2B5EF4-FFF2-40B4-BE49-F238E27FC236}">
                <a16:creationId xmlns:a16="http://schemas.microsoft.com/office/drawing/2014/main" id="{31AB6B3E-047F-A448-A617-3AD4F5500FE9}"/>
              </a:ext>
            </a:extLst>
          </p:cNvPr>
          <p:cNvSpPr txBox="1"/>
          <p:nvPr/>
        </p:nvSpPr>
        <p:spPr>
          <a:xfrm>
            <a:off x="388495" y="1173388"/>
            <a:ext cx="6327099" cy="3616375"/>
          </a:xfrm>
          <a:prstGeom prst="rect">
            <a:avLst/>
          </a:prstGeom>
        </p:spPr>
        <p:txBody>
          <a:bodyPr wrap="square" rtlCol="0">
            <a:spAutoFit/>
          </a:bodyPr>
          <a:lstStyle/>
          <a:p>
            <a:r>
              <a:rPr lang="en-US" sz="2400" b="1" dirty="0">
                <a:solidFill>
                  <a:srgbClr val="1E4783"/>
                </a:solidFill>
              </a:rPr>
              <a:t>Humus</a:t>
            </a:r>
          </a:p>
          <a:p>
            <a:pPr marL="342900" indent="-342900">
              <a:spcBef>
                <a:spcPts val="600"/>
              </a:spcBef>
              <a:spcAft>
                <a:spcPts val="600"/>
              </a:spcAft>
              <a:buClr>
                <a:srgbClr val="FF0000"/>
              </a:buClr>
              <a:buFont typeface="Arial" panose="020B0604020202020204" pitchFamily="34" charset="0"/>
              <a:buChar char="•"/>
            </a:pPr>
            <a:r>
              <a:rPr lang="en-US" sz="2000" dirty="0">
                <a:solidFill>
                  <a:srgbClr val="1E4783"/>
                </a:solidFill>
              </a:rPr>
              <a:t>Humus is a dark, jelly-like substance that is rich in nutrients. </a:t>
            </a:r>
          </a:p>
          <a:p>
            <a:pPr marL="342900" indent="-342900">
              <a:spcBef>
                <a:spcPts val="600"/>
              </a:spcBef>
              <a:spcAft>
                <a:spcPts val="600"/>
              </a:spcAft>
              <a:buClr>
                <a:srgbClr val="FF0000"/>
              </a:buClr>
              <a:buFont typeface="Arial" panose="020B0604020202020204" pitchFamily="34" charset="0"/>
              <a:buChar char="•"/>
            </a:pPr>
            <a:r>
              <a:rPr lang="en-US" sz="2000" dirty="0">
                <a:solidFill>
                  <a:srgbClr val="1E4783"/>
                </a:solidFill>
              </a:rPr>
              <a:t>It forms when dead plants and leaves decay on top of the soil. </a:t>
            </a:r>
          </a:p>
          <a:p>
            <a:pPr marL="342900" indent="-342900">
              <a:spcBef>
                <a:spcPts val="600"/>
              </a:spcBef>
              <a:spcAft>
                <a:spcPts val="600"/>
              </a:spcAft>
              <a:buClr>
                <a:srgbClr val="FF0000"/>
              </a:buClr>
              <a:buFont typeface="Arial" panose="020B0604020202020204" pitchFamily="34" charset="0"/>
              <a:buChar char="•"/>
            </a:pPr>
            <a:r>
              <a:rPr lang="en-US" sz="2000" dirty="0">
                <a:solidFill>
                  <a:srgbClr val="1E4783"/>
                </a:solidFill>
              </a:rPr>
              <a:t>This process is called </a:t>
            </a:r>
            <a:r>
              <a:rPr lang="en-US" sz="2000" b="1" dirty="0">
                <a:solidFill>
                  <a:srgbClr val="1E4783"/>
                </a:solidFill>
              </a:rPr>
              <a:t>humification</a:t>
            </a:r>
            <a:r>
              <a:rPr lang="en-US" sz="2000" dirty="0">
                <a:solidFill>
                  <a:srgbClr val="1E4783"/>
                </a:solidFill>
              </a:rPr>
              <a:t>. </a:t>
            </a:r>
          </a:p>
          <a:p>
            <a:pPr marL="342900" indent="-342900">
              <a:spcBef>
                <a:spcPts val="600"/>
              </a:spcBef>
              <a:spcAft>
                <a:spcPts val="600"/>
              </a:spcAft>
              <a:buClr>
                <a:srgbClr val="FF0000"/>
              </a:buClr>
              <a:buFont typeface="Arial" panose="020B0604020202020204" pitchFamily="34" charset="0"/>
              <a:buChar char="•"/>
            </a:pPr>
            <a:r>
              <a:rPr lang="en-US" sz="2000" dirty="0">
                <a:solidFill>
                  <a:srgbClr val="1E4783"/>
                </a:solidFill>
              </a:rPr>
              <a:t>Living organisms then mix this material through the soil. </a:t>
            </a:r>
          </a:p>
          <a:p>
            <a:pPr marL="342900" indent="-342900">
              <a:spcBef>
                <a:spcPts val="600"/>
              </a:spcBef>
              <a:spcAft>
                <a:spcPts val="600"/>
              </a:spcAft>
              <a:buClr>
                <a:srgbClr val="FF0000"/>
              </a:buClr>
              <a:buFont typeface="Arial" panose="020B0604020202020204" pitchFamily="34" charset="0"/>
              <a:buChar char="•"/>
            </a:pPr>
            <a:r>
              <a:rPr lang="en-US" sz="2000" dirty="0">
                <a:solidFill>
                  <a:srgbClr val="1E4783"/>
                </a:solidFill>
              </a:rPr>
              <a:t>Humus helps bind soil together and increases the fertility of soil. </a:t>
            </a:r>
            <a:endParaRPr lang="en-US" sz="2000" dirty="0">
              <a:solidFill>
                <a:srgbClr val="1E4783"/>
              </a:solidFill>
              <a:latin typeface="+mn-lt"/>
            </a:endParaRPr>
          </a:p>
        </p:txBody>
      </p:sp>
      <p:pic>
        <p:nvPicPr>
          <p:cNvPr id="5" name="Picture 4" descr="Chart, pie chart&#10;&#10;Description automatically generated">
            <a:extLst>
              <a:ext uri="{FF2B5EF4-FFF2-40B4-BE49-F238E27FC236}">
                <a16:creationId xmlns:a16="http://schemas.microsoft.com/office/drawing/2014/main" id="{6F0A5FCF-0112-BAB9-2886-4BBF0E1E434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74777" y="1173388"/>
            <a:ext cx="4290748" cy="3616375"/>
          </a:xfrm>
          <a:prstGeom prst="rect">
            <a:avLst/>
          </a:prstGeom>
        </p:spPr>
      </p:pic>
    </p:spTree>
    <p:extLst>
      <p:ext uri="{BB962C8B-B14F-4D97-AF65-F5344CB8AC3E}">
        <p14:creationId xmlns:p14="http://schemas.microsoft.com/office/powerpoint/2010/main" val="3565972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EC0A58A4-69DE-C54D-978F-291A379DE7C9}"/>
              </a:ext>
            </a:extLst>
          </p:cNvPr>
          <p:cNvSpPr txBox="1">
            <a:spLocks/>
          </p:cNvSpPr>
          <p:nvPr/>
        </p:nvSpPr>
        <p:spPr>
          <a:xfrm>
            <a:off x="448456" y="265570"/>
            <a:ext cx="10515600"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pPr marL="719138" indent="-719138">
              <a:spcAft>
                <a:spcPts val="1800"/>
              </a:spcAft>
              <a:buClr>
                <a:srgbClr val="3F3153"/>
              </a:buClr>
              <a:buSzPct val="80000"/>
            </a:pPr>
            <a:r>
              <a:rPr lang="en-US" sz="3200" dirty="0">
                <a:solidFill>
                  <a:srgbClr val="FF0000"/>
                </a:solidFill>
                <a:latin typeface="Calibri" panose="020F0502020204030204" pitchFamily="34" charset="0"/>
                <a:cs typeface="Calibri" panose="020F0502020204030204" pitchFamily="34" charset="0"/>
              </a:rPr>
              <a:t>14.1</a:t>
            </a:r>
            <a:r>
              <a:rPr lang="en-US" sz="3200" dirty="0">
                <a:solidFill>
                  <a:srgbClr val="1E4783"/>
                </a:solidFill>
                <a:latin typeface="Calibri" panose="020F0502020204030204" pitchFamily="34" charset="0"/>
                <a:cs typeface="Calibri" panose="020F0502020204030204" pitchFamily="34" charset="0"/>
              </a:rPr>
              <a:t> Describe the composition of soil.</a:t>
            </a:r>
          </a:p>
        </p:txBody>
      </p:sp>
      <p:sp>
        <p:nvSpPr>
          <p:cNvPr id="8" name="TextBox 7">
            <a:extLst>
              <a:ext uri="{FF2B5EF4-FFF2-40B4-BE49-F238E27FC236}">
                <a16:creationId xmlns:a16="http://schemas.microsoft.com/office/drawing/2014/main" id="{31AB6B3E-047F-A448-A617-3AD4F5500FE9}"/>
              </a:ext>
            </a:extLst>
          </p:cNvPr>
          <p:cNvSpPr txBox="1"/>
          <p:nvPr/>
        </p:nvSpPr>
        <p:spPr>
          <a:xfrm>
            <a:off x="523085" y="1153568"/>
            <a:ext cx="4946754" cy="2693045"/>
          </a:xfrm>
          <a:prstGeom prst="rect">
            <a:avLst/>
          </a:prstGeom>
        </p:spPr>
        <p:txBody>
          <a:bodyPr wrap="square" rtlCol="0">
            <a:spAutoFit/>
          </a:bodyPr>
          <a:lstStyle/>
          <a:p>
            <a:r>
              <a:rPr lang="en-US" sz="2400" b="1" dirty="0">
                <a:solidFill>
                  <a:srgbClr val="1E4783"/>
                </a:solidFill>
              </a:rPr>
              <a:t> Air</a:t>
            </a:r>
          </a:p>
          <a:p>
            <a:pPr marL="342900" indent="-342900">
              <a:spcBef>
                <a:spcPts val="600"/>
              </a:spcBef>
              <a:spcAft>
                <a:spcPts val="600"/>
              </a:spcAft>
              <a:buClr>
                <a:srgbClr val="FF0000"/>
              </a:buClr>
              <a:buFont typeface="Arial" panose="020B0604020202020204" pitchFamily="34" charset="0"/>
              <a:buChar char="•"/>
            </a:pPr>
            <a:r>
              <a:rPr lang="en-US" sz="2000" dirty="0">
                <a:solidFill>
                  <a:srgbClr val="1E4783"/>
                </a:solidFill>
              </a:rPr>
              <a:t>Air is found in the spaces between soil particles. </a:t>
            </a:r>
          </a:p>
          <a:p>
            <a:pPr marL="342900" indent="-342900">
              <a:spcBef>
                <a:spcPts val="600"/>
              </a:spcBef>
              <a:spcAft>
                <a:spcPts val="600"/>
              </a:spcAft>
              <a:buClr>
                <a:srgbClr val="FF0000"/>
              </a:buClr>
              <a:buFont typeface="Arial" panose="020B0604020202020204" pitchFamily="34" charset="0"/>
              <a:buChar char="•"/>
            </a:pPr>
            <a:r>
              <a:rPr lang="en-US" sz="2000" dirty="0">
                <a:solidFill>
                  <a:srgbClr val="1E4783"/>
                </a:solidFill>
              </a:rPr>
              <a:t>It is essential for plant growth, as it supplies oxygen and nitrogen. </a:t>
            </a:r>
          </a:p>
          <a:p>
            <a:pPr marL="342900" indent="-342900">
              <a:spcBef>
                <a:spcPts val="600"/>
              </a:spcBef>
              <a:spcAft>
                <a:spcPts val="600"/>
              </a:spcAft>
              <a:buClr>
                <a:srgbClr val="FF0000"/>
              </a:buClr>
              <a:buFont typeface="Arial" panose="020B0604020202020204" pitchFamily="34" charset="0"/>
              <a:buChar char="•"/>
            </a:pPr>
            <a:r>
              <a:rPr lang="en-US" sz="2000" dirty="0">
                <a:solidFill>
                  <a:srgbClr val="1E4783"/>
                </a:solidFill>
              </a:rPr>
              <a:t>It also enables living organisms to survive in soil.</a:t>
            </a:r>
            <a:endParaRPr lang="en-US" sz="2000" dirty="0">
              <a:solidFill>
                <a:srgbClr val="1E4783"/>
              </a:solidFill>
              <a:latin typeface="+mn-lt"/>
            </a:endParaRPr>
          </a:p>
        </p:txBody>
      </p:sp>
      <p:pic>
        <p:nvPicPr>
          <p:cNvPr id="5" name="Picture 4" descr="Chart, pie chart&#10;&#10;Description automatically generated">
            <a:extLst>
              <a:ext uri="{FF2B5EF4-FFF2-40B4-BE49-F238E27FC236}">
                <a16:creationId xmlns:a16="http://schemas.microsoft.com/office/drawing/2014/main" id="{22CBFE33-D079-DDCB-EEE0-AE519EC3C03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6000" y="1178741"/>
            <a:ext cx="5112279" cy="4308787"/>
          </a:xfrm>
          <a:prstGeom prst="rect">
            <a:avLst/>
          </a:prstGeom>
        </p:spPr>
      </p:pic>
    </p:spTree>
    <p:extLst>
      <p:ext uri="{BB962C8B-B14F-4D97-AF65-F5344CB8AC3E}">
        <p14:creationId xmlns:p14="http://schemas.microsoft.com/office/powerpoint/2010/main" val="3671732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EC0A58A4-69DE-C54D-978F-291A379DE7C9}"/>
              </a:ext>
            </a:extLst>
          </p:cNvPr>
          <p:cNvSpPr txBox="1">
            <a:spLocks/>
          </p:cNvSpPr>
          <p:nvPr/>
        </p:nvSpPr>
        <p:spPr>
          <a:xfrm>
            <a:off x="418475" y="265570"/>
            <a:ext cx="10515600"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pPr marL="719138" indent="-719138">
              <a:spcAft>
                <a:spcPts val="1800"/>
              </a:spcAft>
              <a:buClr>
                <a:srgbClr val="3F3153"/>
              </a:buClr>
              <a:buSzPct val="80000"/>
            </a:pPr>
            <a:r>
              <a:rPr lang="en-US" sz="3200" dirty="0">
                <a:solidFill>
                  <a:srgbClr val="FF0000"/>
                </a:solidFill>
                <a:latin typeface="Calibri" panose="020F0502020204030204" pitchFamily="34" charset="0"/>
                <a:cs typeface="Calibri" panose="020F0502020204030204" pitchFamily="34" charset="0"/>
              </a:rPr>
              <a:t>14.1</a:t>
            </a:r>
            <a:r>
              <a:rPr lang="en-US" sz="3200" dirty="0">
                <a:solidFill>
                  <a:srgbClr val="1E4783"/>
                </a:solidFill>
                <a:latin typeface="Calibri" panose="020F0502020204030204" pitchFamily="34" charset="0"/>
                <a:cs typeface="Calibri" panose="020F0502020204030204" pitchFamily="34" charset="0"/>
              </a:rPr>
              <a:t> Describe the composition of soil.</a:t>
            </a:r>
          </a:p>
        </p:txBody>
      </p:sp>
      <p:sp>
        <p:nvSpPr>
          <p:cNvPr id="8" name="TextBox 7">
            <a:extLst>
              <a:ext uri="{FF2B5EF4-FFF2-40B4-BE49-F238E27FC236}">
                <a16:creationId xmlns:a16="http://schemas.microsoft.com/office/drawing/2014/main" id="{31AB6B3E-047F-A448-A617-3AD4F5500FE9}"/>
              </a:ext>
            </a:extLst>
          </p:cNvPr>
          <p:cNvSpPr txBox="1"/>
          <p:nvPr/>
        </p:nvSpPr>
        <p:spPr>
          <a:xfrm>
            <a:off x="537791" y="1197619"/>
            <a:ext cx="4946754" cy="2231380"/>
          </a:xfrm>
          <a:prstGeom prst="rect">
            <a:avLst/>
          </a:prstGeom>
        </p:spPr>
        <p:txBody>
          <a:bodyPr wrap="square" rtlCol="0">
            <a:spAutoFit/>
          </a:bodyPr>
          <a:lstStyle/>
          <a:p>
            <a:r>
              <a:rPr lang="en-US" sz="2400" b="1" dirty="0">
                <a:solidFill>
                  <a:srgbClr val="1E4783"/>
                </a:solidFill>
              </a:rPr>
              <a:t>Water</a:t>
            </a:r>
          </a:p>
          <a:p>
            <a:pPr marL="342900" indent="-342900">
              <a:spcBef>
                <a:spcPts val="600"/>
              </a:spcBef>
              <a:spcAft>
                <a:spcPts val="600"/>
              </a:spcAft>
              <a:buClr>
                <a:srgbClr val="FF0000"/>
              </a:buClr>
              <a:buFont typeface="Arial" panose="020B0604020202020204" pitchFamily="34" charset="0"/>
              <a:buChar char="•"/>
            </a:pPr>
            <a:r>
              <a:rPr lang="en-US" sz="2000" dirty="0">
                <a:solidFill>
                  <a:srgbClr val="1E4783"/>
                </a:solidFill>
              </a:rPr>
              <a:t>Water is an important component of soil, as it helps plants to grow. </a:t>
            </a:r>
          </a:p>
          <a:p>
            <a:pPr marL="342900" indent="-342900">
              <a:spcBef>
                <a:spcPts val="600"/>
              </a:spcBef>
              <a:spcAft>
                <a:spcPts val="600"/>
              </a:spcAft>
              <a:buClr>
                <a:srgbClr val="FF0000"/>
              </a:buClr>
              <a:buFont typeface="Arial" panose="020B0604020202020204" pitchFamily="34" charset="0"/>
              <a:buChar char="•"/>
            </a:pPr>
            <a:r>
              <a:rPr lang="en-US" sz="2000" dirty="0">
                <a:solidFill>
                  <a:srgbClr val="1E4783"/>
                </a:solidFill>
              </a:rPr>
              <a:t>Water dissolves the minerals and nutrients in the soil, which allows plants to absorb them through their roots.</a:t>
            </a:r>
            <a:endParaRPr lang="en-US" sz="2000" dirty="0">
              <a:solidFill>
                <a:srgbClr val="1E4783"/>
              </a:solidFill>
              <a:latin typeface="+mn-lt"/>
            </a:endParaRPr>
          </a:p>
        </p:txBody>
      </p:sp>
      <p:pic>
        <p:nvPicPr>
          <p:cNvPr id="5" name="Picture 4" descr="Chart, pie chart&#10;&#10;Description automatically generated">
            <a:extLst>
              <a:ext uri="{FF2B5EF4-FFF2-40B4-BE49-F238E27FC236}">
                <a16:creationId xmlns:a16="http://schemas.microsoft.com/office/drawing/2014/main" id="{FC82F36D-FF10-9516-132A-65EB74EB8FE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86878" y="1197619"/>
            <a:ext cx="5112279" cy="4308787"/>
          </a:xfrm>
          <a:prstGeom prst="rect">
            <a:avLst/>
          </a:prstGeom>
        </p:spPr>
      </p:pic>
    </p:spTree>
    <p:extLst>
      <p:ext uri="{BB962C8B-B14F-4D97-AF65-F5344CB8AC3E}">
        <p14:creationId xmlns:p14="http://schemas.microsoft.com/office/powerpoint/2010/main" val="901852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EC0A58A4-69DE-C54D-978F-291A379DE7C9}"/>
              </a:ext>
            </a:extLst>
          </p:cNvPr>
          <p:cNvSpPr txBox="1">
            <a:spLocks/>
          </p:cNvSpPr>
          <p:nvPr/>
        </p:nvSpPr>
        <p:spPr>
          <a:xfrm>
            <a:off x="553387" y="265570"/>
            <a:ext cx="10515600" cy="618101"/>
          </a:xfrm>
          <a:prstGeom prst="rect">
            <a:avLst/>
          </a:prstGeom>
        </p:spPr>
        <p:txBody>
          <a:bodyPr/>
          <a:lstStyle>
            <a:lvl1pPr algn="l" defTabSz="914400" rtl="0" eaLnBrk="1" latinLnBrk="0" hangingPunct="1">
              <a:lnSpc>
                <a:spcPct val="90000"/>
              </a:lnSpc>
              <a:spcBef>
                <a:spcPct val="0"/>
              </a:spcBef>
              <a:buNone/>
              <a:defRPr sz="4000" b="1" i="0" kern="1200">
                <a:solidFill>
                  <a:srgbClr val="39304C"/>
                </a:solidFill>
                <a:latin typeface="Glory" pitchFamily="2" charset="77"/>
                <a:ea typeface="+mj-ea"/>
                <a:cs typeface="+mj-cs"/>
              </a:defRPr>
            </a:lvl1pPr>
          </a:lstStyle>
          <a:p>
            <a:pPr marL="719138" indent="-719138">
              <a:spcAft>
                <a:spcPts val="1800"/>
              </a:spcAft>
              <a:buClr>
                <a:srgbClr val="3F3153"/>
              </a:buClr>
              <a:buSzPct val="80000"/>
            </a:pPr>
            <a:r>
              <a:rPr lang="en-US" sz="3200" dirty="0">
                <a:solidFill>
                  <a:srgbClr val="FF0000"/>
                </a:solidFill>
                <a:latin typeface="Calibri" panose="020F0502020204030204" pitchFamily="34" charset="0"/>
                <a:cs typeface="Calibri" panose="020F0502020204030204" pitchFamily="34" charset="0"/>
              </a:rPr>
              <a:t>14.1</a:t>
            </a:r>
            <a:r>
              <a:rPr lang="en-US" sz="3200" dirty="0">
                <a:solidFill>
                  <a:srgbClr val="1E4783"/>
                </a:solidFill>
                <a:latin typeface="Calibri" panose="020F0502020204030204" pitchFamily="34" charset="0"/>
                <a:cs typeface="Calibri" panose="020F0502020204030204" pitchFamily="34" charset="0"/>
              </a:rPr>
              <a:t> Describe the composition of soil.</a:t>
            </a:r>
          </a:p>
        </p:txBody>
      </p:sp>
      <p:sp>
        <p:nvSpPr>
          <p:cNvPr id="8" name="TextBox 7">
            <a:extLst>
              <a:ext uri="{FF2B5EF4-FFF2-40B4-BE49-F238E27FC236}">
                <a16:creationId xmlns:a16="http://schemas.microsoft.com/office/drawing/2014/main" id="{31AB6B3E-047F-A448-A617-3AD4F5500FE9}"/>
              </a:ext>
            </a:extLst>
          </p:cNvPr>
          <p:cNvSpPr txBox="1"/>
          <p:nvPr/>
        </p:nvSpPr>
        <p:spPr>
          <a:xfrm>
            <a:off x="560108" y="1049590"/>
            <a:ext cx="5597344" cy="3924151"/>
          </a:xfrm>
          <a:prstGeom prst="rect">
            <a:avLst/>
          </a:prstGeom>
        </p:spPr>
        <p:txBody>
          <a:bodyPr wrap="square" rtlCol="0">
            <a:spAutoFit/>
          </a:bodyPr>
          <a:lstStyle/>
          <a:p>
            <a:r>
              <a:rPr lang="en-US" sz="2400" b="1" dirty="0">
                <a:solidFill>
                  <a:srgbClr val="1E4783"/>
                </a:solidFill>
              </a:rPr>
              <a:t>Living organisms</a:t>
            </a:r>
          </a:p>
          <a:p>
            <a:pPr marL="342900" indent="-342900">
              <a:spcBef>
                <a:spcPts val="600"/>
              </a:spcBef>
              <a:spcAft>
                <a:spcPts val="600"/>
              </a:spcAft>
              <a:buClr>
                <a:srgbClr val="FF0000"/>
              </a:buClr>
              <a:buFont typeface="Arial" panose="020B0604020202020204" pitchFamily="34" charset="0"/>
              <a:buChar char="•"/>
            </a:pPr>
            <a:r>
              <a:rPr lang="en-US" sz="2000" dirty="0">
                <a:solidFill>
                  <a:srgbClr val="1E4783"/>
                </a:solidFill>
              </a:rPr>
              <a:t>Earthworms and insects live in soil. </a:t>
            </a:r>
          </a:p>
          <a:p>
            <a:pPr marL="342900" indent="-342900">
              <a:spcBef>
                <a:spcPts val="600"/>
              </a:spcBef>
              <a:spcAft>
                <a:spcPts val="600"/>
              </a:spcAft>
              <a:buClr>
                <a:srgbClr val="FF0000"/>
              </a:buClr>
              <a:buFont typeface="Arial" panose="020B0604020202020204" pitchFamily="34" charset="0"/>
              <a:buChar char="•"/>
            </a:pPr>
            <a:r>
              <a:rPr lang="en-US" sz="2000" dirty="0">
                <a:solidFill>
                  <a:srgbClr val="1E4783"/>
                </a:solidFill>
              </a:rPr>
              <a:t>They burrow through the soil, allowing water and air to pass through. </a:t>
            </a:r>
          </a:p>
          <a:p>
            <a:pPr marL="342900" indent="-342900">
              <a:spcBef>
                <a:spcPts val="600"/>
              </a:spcBef>
              <a:spcAft>
                <a:spcPts val="600"/>
              </a:spcAft>
              <a:buClr>
                <a:srgbClr val="FF0000"/>
              </a:buClr>
              <a:buFont typeface="Arial" panose="020B0604020202020204" pitchFamily="34" charset="0"/>
              <a:buChar char="•"/>
            </a:pPr>
            <a:r>
              <a:rPr lang="en-US" sz="2000" dirty="0">
                <a:solidFill>
                  <a:srgbClr val="1E4783"/>
                </a:solidFill>
              </a:rPr>
              <a:t>This burrowing action helps to mix the soil. Microorganisms such as bacteria and fungi also live in soil. </a:t>
            </a:r>
          </a:p>
          <a:p>
            <a:pPr marL="342900" indent="-342900">
              <a:spcBef>
                <a:spcPts val="600"/>
              </a:spcBef>
              <a:spcAft>
                <a:spcPts val="600"/>
              </a:spcAft>
              <a:buClr>
                <a:srgbClr val="FF0000"/>
              </a:buClr>
              <a:buFont typeface="Arial" panose="020B0604020202020204" pitchFamily="34" charset="0"/>
              <a:buChar char="•"/>
            </a:pPr>
            <a:r>
              <a:rPr lang="en-US" sz="2000" dirty="0">
                <a:solidFill>
                  <a:srgbClr val="1E4783"/>
                </a:solidFill>
              </a:rPr>
              <a:t>They help to break down dead plants to form humus. </a:t>
            </a:r>
          </a:p>
          <a:p>
            <a:pPr marL="342900" indent="-342900">
              <a:spcBef>
                <a:spcPts val="600"/>
              </a:spcBef>
              <a:spcAft>
                <a:spcPts val="600"/>
              </a:spcAft>
              <a:buClr>
                <a:srgbClr val="FF0000"/>
              </a:buClr>
              <a:buFont typeface="Arial" panose="020B0604020202020204" pitchFamily="34" charset="0"/>
              <a:buChar char="•"/>
            </a:pPr>
            <a:r>
              <a:rPr lang="en-US" sz="2000" dirty="0">
                <a:solidFill>
                  <a:srgbClr val="1E4783"/>
                </a:solidFill>
              </a:rPr>
              <a:t>This increases soil fertility.</a:t>
            </a:r>
            <a:endParaRPr lang="en-US" sz="2000" dirty="0">
              <a:solidFill>
                <a:srgbClr val="1E4783"/>
              </a:solidFill>
              <a:latin typeface="+mn-lt"/>
            </a:endParaRPr>
          </a:p>
        </p:txBody>
      </p:sp>
      <p:pic>
        <p:nvPicPr>
          <p:cNvPr id="5" name="Picture 4" descr="Chart, pie chart&#10;&#10;Description automatically generated">
            <a:extLst>
              <a:ext uri="{FF2B5EF4-FFF2-40B4-BE49-F238E27FC236}">
                <a16:creationId xmlns:a16="http://schemas.microsoft.com/office/drawing/2014/main" id="{E666D78E-7F09-C0A7-BCEC-2E81FB5BC0B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73632" y="1163994"/>
            <a:ext cx="4655918" cy="3924152"/>
          </a:xfrm>
          <a:prstGeom prst="rect">
            <a:avLst/>
          </a:prstGeom>
        </p:spPr>
      </p:pic>
    </p:spTree>
    <p:extLst>
      <p:ext uri="{BB962C8B-B14F-4D97-AF65-F5344CB8AC3E}">
        <p14:creationId xmlns:p14="http://schemas.microsoft.com/office/powerpoint/2010/main" val="13782524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algn="l">
          <a:defRPr dirty="0" smtClean="0">
            <a:latin typeface="+mn-lt"/>
          </a:defRPr>
        </a:defPPr>
      </a:lstStyle>
    </a:txDef>
  </a:objectDefaults>
  <a:extraClrSchemeLst/>
  <a:extLst>
    <a:ext uri="{05A4C25C-085E-4340-85A3-A5531E510DB2}">
      <thm15:themeFamily xmlns:thm15="http://schemas.microsoft.com/office/thememl/2012/main" name="Presentation27" id="{D1825694-7590-1949-9300-78C28767D24A}" vid="{ACB7304C-F511-BC43-9D27-759DE0EFA4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3eda3682-b78a-428e-b33e-5a4fa8c72221">
      <Terms xmlns="http://schemas.microsoft.com/office/infopath/2007/PartnerControls"/>
    </lcf76f155ced4ddcb4097134ff3c332f>
    <TaxCatchAll xmlns="e693bac4-d561-4992-9041-fe1feedbf768"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7F1A6EEC15CF140B7B25E5E96887263" ma:contentTypeVersion="15" ma:contentTypeDescription="Create a new document." ma:contentTypeScope="" ma:versionID="37346f8029fa01870eb281b5421490d6">
  <xsd:schema xmlns:xsd="http://www.w3.org/2001/XMLSchema" xmlns:xs="http://www.w3.org/2001/XMLSchema" xmlns:p="http://schemas.microsoft.com/office/2006/metadata/properties" xmlns:ns2="3eda3682-b78a-428e-b33e-5a4fa8c72221" xmlns:ns3="e693bac4-d561-4992-9041-fe1feedbf768" targetNamespace="http://schemas.microsoft.com/office/2006/metadata/properties" ma:root="true" ma:fieldsID="20d209a5ebb9d0fd3a67db15f5900c75" ns2:_="" ns3:_="">
    <xsd:import namespace="3eda3682-b78a-428e-b33e-5a4fa8c72221"/>
    <xsd:import namespace="e693bac4-d561-4992-9041-fe1feedbf76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3:SharedWithUsers" minOccurs="0"/>
                <xsd:element ref="ns3:SharedWithDetails" minOccurs="0"/>
                <xsd:element ref="ns2:MediaServiceGenerationTime" minOccurs="0"/>
                <xsd:element ref="ns2:MediaServiceEventHashCode" minOccurs="0"/>
                <xsd:element ref="ns2:MediaServiceOCR"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eda3682-b78a-428e-b33e-5a4fa8c7222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c742b05b-9ba8-4872-bed0-60cf4bd1a30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693bac4-d561-4992-9041-fe1feedbf768"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937eb6f5-4355-4dd6-aa94-9a8a95efb96b}" ma:internalName="TaxCatchAll" ma:showField="CatchAllData" ma:web="e693bac4-d561-4992-9041-fe1feedbf76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02257B6-587E-432E-AEBA-C0781E8D5DE2}">
  <ds:schemaRefs>
    <ds:schemaRef ds:uri="http://schemas.microsoft.com/office/2006/metadata/properties"/>
    <ds:schemaRef ds:uri="http://schemas.microsoft.com/office/infopath/2007/PartnerControls"/>
    <ds:schemaRef ds:uri="58cd18ff-e955-4ae6-bd4e-60eb373c968c"/>
    <ds:schemaRef ds:uri="655ce375-5a72-4c05-9e37-f277e8124871"/>
  </ds:schemaRefs>
</ds:datastoreItem>
</file>

<file path=customXml/itemProps2.xml><?xml version="1.0" encoding="utf-8"?>
<ds:datastoreItem xmlns:ds="http://schemas.openxmlformats.org/officeDocument/2006/customXml" ds:itemID="{406E50BE-38CC-41FB-ACF0-DAAA8A774D63}"/>
</file>

<file path=customXml/itemProps3.xml><?xml version="1.0" encoding="utf-8"?>
<ds:datastoreItem xmlns:ds="http://schemas.openxmlformats.org/officeDocument/2006/customXml" ds:itemID="{8489FBE6-318A-4D22-BC4A-D5E5965F036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5293</TotalTime>
  <Words>4090</Words>
  <Application>Microsoft Office PowerPoint</Application>
  <PresentationFormat>Widescreen</PresentationFormat>
  <Paragraphs>392</Paragraphs>
  <Slides>52</Slides>
  <Notes>12</Notes>
  <HiddenSlides>0</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Office Theme</vt:lpstr>
      <vt:lpstr>Soils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 O'Keeffe</dc:creator>
  <cp:lastModifiedBy>Emma Farrell</cp:lastModifiedBy>
  <cp:revision>158</cp:revision>
  <dcterms:created xsi:type="dcterms:W3CDTF">2021-10-04T12:15:27Z</dcterms:created>
  <dcterms:modified xsi:type="dcterms:W3CDTF">2022-08-19T02:13:10Z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0x01010027F1A6EEC15CF140B7B25E5E96887263</vt:lpwstr>
  </property>
  <property fmtid="{D5CDD505-2E9C-101B-9397-08002B2CF9AE}" pid="3" name="MediaServiceImageTags">
    <vt:lpwstr/>
  </property>
</Properties>
</file>